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926" r:id="rId2"/>
    <p:sldId id="1074" r:id="rId3"/>
    <p:sldId id="1003" r:id="rId4"/>
    <p:sldId id="1004" r:id="rId5"/>
    <p:sldId id="1009" r:id="rId6"/>
    <p:sldId id="1099" r:id="rId7"/>
    <p:sldId id="1096" r:id="rId8"/>
    <p:sldId id="1097" r:id="rId9"/>
    <p:sldId id="1036" r:id="rId10"/>
    <p:sldId id="985" r:id="rId11"/>
    <p:sldId id="986" r:id="rId12"/>
    <p:sldId id="987" r:id="rId13"/>
    <p:sldId id="1070" r:id="rId14"/>
    <p:sldId id="1101" r:id="rId15"/>
    <p:sldId id="1103" r:id="rId16"/>
    <p:sldId id="1104" r:id="rId17"/>
    <p:sldId id="1102" r:id="rId18"/>
    <p:sldId id="1100" r:id="rId19"/>
    <p:sldId id="1038" r:id="rId20"/>
    <p:sldId id="1071" r:id="rId21"/>
    <p:sldId id="1072" r:id="rId22"/>
    <p:sldId id="1073" r:id="rId23"/>
    <p:sldId id="1098" r:id="rId24"/>
    <p:sldId id="1075" r:id="rId25"/>
    <p:sldId id="1076" r:id="rId26"/>
    <p:sldId id="1077" r:id="rId27"/>
    <p:sldId id="1058" r:id="rId28"/>
    <p:sldId id="969" r:id="rId29"/>
    <p:sldId id="817" r:id="rId30"/>
    <p:sldId id="1042" r:id="rId31"/>
    <p:sldId id="1043" r:id="rId32"/>
    <p:sldId id="970" r:id="rId33"/>
    <p:sldId id="945" r:id="rId34"/>
    <p:sldId id="1078" r:id="rId35"/>
    <p:sldId id="1079" r:id="rId36"/>
    <p:sldId id="1080" r:id="rId37"/>
    <p:sldId id="1081" r:id="rId38"/>
    <p:sldId id="1028" r:id="rId39"/>
    <p:sldId id="1029" r:id="rId40"/>
    <p:sldId id="1030" r:id="rId41"/>
    <p:sldId id="1032" r:id="rId42"/>
    <p:sldId id="956" r:id="rId43"/>
    <p:sldId id="913" r:id="rId44"/>
    <p:sldId id="1082" r:id="rId45"/>
    <p:sldId id="1022" r:id="rId46"/>
    <p:sldId id="1023" r:id="rId47"/>
    <p:sldId id="1024" r:id="rId48"/>
    <p:sldId id="1025" r:id="rId49"/>
    <p:sldId id="1026" r:id="rId50"/>
    <p:sldId id="845" r:id="rId51"/>
    <p:sldId id="909" r:id="rId52"/>
    <p:sldId id="999" r:id="rId53"/>
    <p:sldId id="1000" r:id="rId54"/>
    <p:sldId id="1001" r:id="rId55"/>
    <p:sldId id="958" r:id="rId56"/>
    <p:sldId id="960" r:id="rId57"/>
    <p:sldId id="961" r:id="rId58"/>
    <p:sldId id="1091" r:id="rId59"/>
    <p:sldId id="1095" r:id="rId60"/>
    <p:sldId id="1092" r:id="rId61"/>
    <p:sldId id="1093" r:id="rId62"/>
    <p:sldId id="1094" r:id="rId63"/>
    <p:sldId id="1088" r:id="rId64"/>
    <p:sldId id="1089" r:id="rId65"/>
    <p:sldId id="1090" r:id="rId66"/>
    <p:sldId id="1086" r:id="rId67"/>
    <p:sldId id="1084" r:id="rId68"/>
    <p:sldId id="1087" r:id="rId69"/>
    <p:sldId id="1109" r:id="rId70"/>
    <p:sldId id="1105" r:id="rId71"/>
    <p:sldId id="1106" r:id="rId72"/>
    <p:sldId id="1107" r:id="rId73"/>
    <p:sldId id="110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0" autoAdjust="0"/>
    <p:restoredTop sz="81180" autoAdjust="0"/>
  </p:normalViewPr>
  <p:slideViewPr>
    <p:cSldViewPr snapToGrid="0">
      <p:cViewPr varScale="1">
        <p:scale>
          <a:sx n="72" d="100"/>
          <a:sy n="72" d="100"/>
        </p:scale>
        <p:origin x="92" y="184"/>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19</a:t>
            </a:fld>
            <a:endParaRPr lang="en-US"/>
          </a:p>
        </p:txBody>
      </p:sp>
    </p:spTree>
    <p:extLst>
      <p:ext uri="{BB962C8B-B14F-4D97-AF65-F5344CB8AC3E}">
        <p14:creationId xmlns:p14="http://schemas.microsoft.com/office/powerpoint/2010/main" val="189173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2021-01-19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github.com/AEADataEditor/replication-template/blob/master/REPLICATION.m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image" Target="../media/image12.png"/><Relationship Id="rId2" Type="http://schemas.openxmlformats.org/officeDocument/2006/relationships/slide" Target="slide3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093/restud/rdw057" TargetMode="External"/><Relationship Id="rId1" Type="http://schemas.openxmlformats.org/officeDocument/2006/relationships/slideLayout" Target="../slideLayouts/slideLayout6.xml"/><Relationship Id="rId4" Type="http://schemas.openxmlformats.org/officeDocument/2006/relationships/hyperlink" Target="https://social-science-data-editors.github.io/guidance/DCAS_Restricted_data.html#us-census-bureau-and-fsrd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social-science-data-editors.github.io/guidance/Requested_information_dcas.html#example-for-government-registers" TargetMode="External"/><Relationship Id="rId4" Type="http://schemas.openxmlformats.org/officeDocument/2006/relationships/hyperlink" Target="https://www.aeaweb.org/articles?id=10.1257/app.2017060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aeaweb.org/journals/data/data-code-polic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aeadataeditor.github.io/aea-de-guidance/step-by-step.html"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aeaweb.org/journals/data/policy-third-party"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aeadataeditor.github.io/aea-de-guidance/data-deposit-aea.html"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8.jp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eadataeditor.github.io/aea-de-guidance/" TargetMode="External"/><Relationship Id="rId7" Type="http://schemas.openxmlformats.org/officeDocument/2006/relationships/image" Target="../media/image37.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Fireside Chat with</a:t>
            </a:r>
            <a:br>
              <a:rPr lang="en-US" dirty="0"/>
            </a:br>
            <a:r>
              <a:rPr lang="en-US" dirty="0"/>
              <a:t>AEA Data Editor</a:t>
            </a:r>
            <a:br>
              <a:rPr lang="en-US" dirty="0"/>
            </a:br>
            <a:r>
              <a:rPr lang="en-US" sz="2700" dirty="0"/>
              <a:t>Demystifying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92500" lnSpcReduction="2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300" dirty="0"/>
              <a:t>You may, however, find these opinions quite useful.</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Summary indicator of reproducibility</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Report on</a:t>
            </a:r>
          </a:p>
          <a:p>
            <a:pPr algn="ctr"/>
            <a:r>
              <a:rPr lang="en-US" dirty="0"/>
              <a:t>potential reproducibility</a:t>
            </a:r>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Report on</a:t>
            </a:r>
          </a:p>
          <a:p>
            <a:pPr algn="ctr"/>
            <a:r>
              <a:rPr lang="en-US" dirty="0"/>
              <a:t>computational reproducibility</a:t>
            </a:r>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
        <p:nvSpPr>
          <p:cNvPr id="2" name="TextBox 1"/>
          <p:cNvSpPr txBox="1"/>
          <p:nvPr/>
        </p:nvSpPr>
        <p:spPr>
          <a:xfrm>
            <a:off x="2392095" y="5749097"/>
            <a:ext cx="8121315" cy="369332"/>
          </a:xfrm>
          <a:prstGeom prst="rect">
            <a:avLst/>
          </a:prstGeom>
          <a:noFill/>
        </p:spPr>
        <p:txBody>
          <a:bodyPr wrap="square" rtlCol="0">
            <a:spAutoFit/>
          </a:bodyPr>
          <a:lstStyle/>
          <a:p>
            <a:r>
              <a:rPr lang="en-US" dirty="0"/>
              <a:t>Template report available at </a:t>
            </a:r>
            <a:r>
              <a:rPr lang="en-US" dirty="0">
                <a:hlinkClick r:id="rId4"/>
              </a:rPr>
              <a:t>github.com/</a:t>
            </a:r>
            <a:r>
              <a:rPr lang="en-US" dirty="0" err="1">
                <a:hlinkClick r:id="rId4"/>
              </a:rPr>
              <a:t>AEADataEditor</a:t>
            </a:r>
            <a:r>
              <a:rPr lang="en-US" dirty="0">
                <a:hlinkClick r:id="rId4"/>
              </a:rPr>
              <a:t>/replication-template/</a:t>
            </a:r>
            <a:endParaRPr lang="en-US" dirty="0"/>
          </a:p>
        </p:txBody>
      </p:sp>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p:txBody>
      </p:sp>
    </p:spTree>
    <p:extLst>
      <p:ext uri="{BB962C8B-B14F-4D97-AF65-F5344CB8AC3E}">
        <p14:creationId xmlns:p14="http://schemas.microsoft.com/office/powerpoint/2010/main" val="373078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Where/how to start</a:t>
            </a:r>
            <a:endParaRPr lang="en-US" dirty="0">
              <a:solidFill>
                <a:schemeClr val="bg1"/>
              </a:solidFill>
            </a:endParaRPr>
          </a:p>
        </p:txBody>
      </p:sp>
    </p:spTree>
    <p:extLst>
      <p:ext uri="{BB962C8B-B14F-4D97-AF65-F5344CB8AC3E}">
        <p14:creationId xmlns:p14="http://schemas.microsoft.com/office/powerpoint/2010/main" val="84133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project setup</a:t>
            </a:r>
          </a:p>
        </p:txBody>
      </p:sp>
      <p:sp>
        <p:nvSpPr>
          <p:cNvPr id="5" name="Content Placeholder 4"/>
          <p:cNvSpPr>
            <a:spLocks noGrp="1"/>
          </p:cNvSpPr>
          <p:nvPr>
            <p:ph sz="half" idx="1"/>
          </p:nvPr>
        </p:nvSpPr>
        <p:spPr/>
        <p:txBody>
          <a:bodyPr/>
          <a:lstStyle/>
          <a:p>
            <a:r>
              <a:rPr lang="en-US" dirty="0"/>
              <a:t>Structure your project</a:t>
            </a:r>
          </a:p>
          <a:p>
            <a:pPr lvl="1"/>
            <a:r>
              <a:rPr lang="en-US" dirty="0"/>
              <a:t>Data inputs</a:t>
            </a:r>
          </a:p>
          <a:p>
            <a:pPr lvl="1"/>
            <a:r>
              <a:rPr lang="en-US" dirty="0"/>
              <a:t>Data outputs</a:t>
            </a:r>
          </a:p>
          <a:p>
            <a:pPr lvl="1"/>
            <a:r>
              <a:rPr lang="en-US" dirty="0"/>
              <a:t>Code</a:t>
            </a:r>
          </a:p>
          <a:p>
            <a:pPr lvl="1"/>
            <a:r>
              <a:rPr lang="en-US" dirty="0"/>
              <a:t>Paper/text/etc.</a:t>
            </a:r>
          </a:p>
          <a:p>
            <a:r>
              <a:rPr lang="en-US" dirty="0"/>
              <a:t>Version your project (</a:t>
            </a:r>
            <a:r>
              <a:rPr lang="en-US" dirty="0" err="1"/>
              <a:t>git</a:t>
            </a:r>
            <a:r>
              <a:rPr lang="en-US" dirty="0"/>
              <a:t>)</a:t>
            </a:r>
          </a:p>
          <a:p>
            <a:r>
              <a:rPr lang="en-US" dirty="0"/>
              <a:t>Track metadata</a:t>
            </a:r>
          </a:p>
          <a:p>
            <a:pPr lvl="1"/>
            <a:r>
              <a:rPr lang="en-US" dirty="0"/>
              <a:t>Cite articles you reference</a:t>
            </a:r>
          </a:p>
          <a:p>
            <a:pPr lvl="1"/>
            <a:r>
              <a:rPr lang="en-US" dirty="0"/>
              <a:t>Cite data sources you use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99901"/>
            <a:ext cx="5181600" cy="4002786"/>
          </a:xfrm>
        </p:spPr>
      </p:pic>
      <p:sp>
        <p:nvSpPr>
          <p:cNvPr id="8" name="TextBox 7"/>
          <p:cNvSpPr txBox="1"/>
          <p:nvPr/>
        </p:nvSpPr>
        <p:spPr>
          <a:xfrm>
            <a:off x="6019801" y="5777948"/>
            <a:ext cx="5986670" cy="369332"/>
          </a:xfrm>
          <a:prstGeom prst="rect">
            <a:avLst/>
          </a:prstGeom>
          <a:noFill/>
        </p:spPr>
        <p:txBody>
          <a:bodyPr wrap="square" rtlCol="0">
            <a:spAutoFit/>
          </a:bodyPr>
          <a:lstStyle/>
          <a:p>
            <a:r>
              <a:rPr lang="en-US" dirty="0"/>
              <a:t>https://www.projecttier.org/tier-protocol/specifications-3-0/</a:t>
            </a:r>
          </a:p>
        </p:txBody>
      </p:sp>
    </p:spTree>
    <p:extLst>
      <p:ext uri="{BB962C8B-B14F-4D97-AF65-F5344CB8AC3E}">
        <p14:creationId xmlns:p14="http://schemas.microsoft.com/office/powerpoint/2010/main" val="278998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Computational empathy</a:t>
            </a:r>
          </a:p>
        </p:txBody>
      </p:sp>
    </p:spTree>
    <p:extLst>
      <p:ext uri="{BB962C8B-B14F-4D97-AF65-F5344CB8AC3E}">
        <p14:creationId xmlns:p14="http://schemas.microsoft.com/office/powerpoint/2010/main" val="119175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Computational empathy</a:t>
            </a:r>
          </a:p>
        </p:txBody>
      </p:sp>
      <p:sp>
        <p:nvSpPr>
          <p:cNvPr id="4" name="Content Placeholder 3"/>
          <p:cNvSpPr>
            <a:spLocks noGrp="1"/>
          </p:cNvSpPr>
          <p:nvPr>
            <p:ph idx="1"/>
          </p:nvPr>
        </p:nvSpPr>
        <p:spPr/>
        <p:txBody>
          <a:bodyPr>
            <a:normAutofit lnSpcReduction="10000"/>
          </a:bodyPr>
          <a:lstStyle/>
          <a:p>
            <a:r>
              <a:rPr lang="en-US" dirty="0"/>
              <a:t>Consider how the next person will (be able) to compute</a:t>
            </a:r>
          </a:p>
          <a:p>
            <a:pPr lvl="1"/>
            <a:r>
              <a:rPr lang="en-US" dirty="0"/>
              <a:t>You don’t know what they don’t know</a:t>
            </a:r>
          </a:p>
          <a:p>
            <a:pPr lvl="1"/>
            <a:r>
              <a:rPr lang="en-US" dirty="0"/>
              <a:t>Assume some frequent characteristics</a:t>
            </a:r>
          </a:p>
          <a:p>
            <a:pPr lvl="2"/>
            <a:r>
              <a:rPr lang="en-US" dirty="0"/>
              <a:t>Empirical background (2-3 </a:t>
            </a:r>
            <a:r>
              <a:rPr lang="en-US" dirty="0" err="1"/>
              <a:t>yrs</a:t>
            </a:r>
            <a:r>
              <a:rPr lang="en-US" dirty="0"/>
              <a:t> undergrad?)</a:t>
            </a:r>
          </a:p>
          <a:p>
            <a:pPr lvl="2"/>
            <a:r>
              <a:rPr lang="en-US" dirty="0"/>
              <a:t>Likely to know about frequently used software, but not very specific software</a:t>
            </a:r>
          </a:p>
          <a:p>
            <a:pPr lvl="2"/>
            <a:r>
              <a:rPr lang="en-US" dirty="0"/>
              <a:t>Have </a:t>
            </a:r>
            <a:r>
              <a:rPr lang="en-US" b="1" u="sng" dirty="0">
                <a:solidFill>
                  <a:srgbClr val="FF0000"/>
                </a:solidFill>
              </a:rPr>
              <a:t>none</a:t>
            </a:r>
            <a:r>
              <a:rPr lang="en-US" dirty="0"/>
              <a:t> of your add-on packages/ libraries/ etc. pre-installed</a:t>
            </a:r>
          </a:p>
          <a:p>
            <a:r>
              <a:rPr lang="en-US" dirty="0"/>
              <a:t>Don’t force them to do </a:t>
            </a:r>
            <a:r>
              <a:rPr lang="en-US"/>
              <a:t>tedious things</a:t>
            </a:r>
            <a:endParaRPr lang="en-US" dirty="0"/>
          </a:p>
        </p:txBody>
      </p:sp>
      <p:sp>
        <p:nvSpPr>
          <p:cNvPr id="2" name="TextBox 1">
            <a:extLst>
              <a:ext uri="{FF2B5EF4-FFF2-40B4-BE49-F238E27FC236}">
                <a16:creationId xmlns:a16="http://schemas.microsoft.com/office/drawing/2014/main" id="{D99C1F26-F6D5-0D49-9FDE-C4AC05B26ED3}"/>
              </a:ext>
            </a:extLst>
          </p:cNvPr>
          <p:cNvSpPr txBox="1"/>
          <p:nvPr/>
        </p:nvSpPr>
        <p:spPr>
          <a:xfrm>
            <a:off x="10319657" y="6025243"/>
            <a:ext cx="751114" cy="375557"/>
          </a:xfrm>
          <a:prstGeom prst="rect">
            <a:avLst/>
          </a:prstGeom>
          <a:noFill/>
        </p:spPr>
        <p:txBody>
          <a:bodyPr wrap="square" rtlCol="0">
            <a:spAutoFit/>
          </a:bodyPr>
          <a:lstStyle/>
          <a:p>
            <a:r>
              <a:rPr lang="en-US" dirty="0">
                <a:solidFill>
                  <a:schemeClr val="bg2">
                    <a:lumMod val="75000"/>
                  </a:schemeClr>
                </a:solidFill>
                <a:hlinkClick r:id="rId2" action="ppaction://hlinksldjump"/>
              </a:rPr>
              <a:t>More</a:t>
            </a:r>
            <a:endParaRPr lang="en-US" dirty="0">
              <a:solidFill>
                <a:schemeClr val="bg2">
                  <a:lumMod val="75000"/>
                </a:schemeClr>
              </a:solidFill>
            </a:endParaRPr>
          </a:p>
        </p:txBody>
      </p:sp>
    </p:spTree>
    <p:extLst>
      <p:ext uri="{BB962C8B-B14F-4D97-AF65-F5344CB8AC3E}">
        <p14:creationId xmlns:p14="http://schemas.microsoft.com/office/powerpoint/2010/main" val="286919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a:t>
            </a:r>
          </a:p>
        </p:txBody>
      </p:sp>
      <p:sp>
        <p:nvSpPr>
          <p:cNvPr id="3" name="Content Placeholder 2"/>
          <p:cNvSpPr>
            <a:spLocks noGrp="1"/>
          </p:cNvSpPr>
          <p:nvPr>
            <p:ph sz="half" idx="1"/>
          </p:nvPr>
        </p:nvSpPr>
        <p:spPr/>
        <p:txBody>
          <a:bodyPr/>
          <a:lstStyle/>
          <a:p>
            <a:r>
              <a:rPr lang="en-US" dirty="0">
                <a:hlinkClick r:id="rId2" action="ppaction://hlinksldjump"/>
              </a:rPr>
              <a:t>Data provenance</a:t>
            </a:r>
            <a:endParaRPr lang="en-US" dirty="0"/>
          </a:p>
          <a:p>
            <a:r>
              <a:rPr lang="en-US" dirty="0">
                <a:hlinkClick r:id="rId3" action="ppaction://hlinksldjump"/>
              </a:rPr>
              <a:t>Data citations</a:t>
            </a:r>
            <a:endParaRPr lang="en-US" dirty="0"/>
          </a:p>
          <a:p>
            <a:r>
              <a:rPr lang="en-US" dirty="0">
                <a:hlinkClick r:id="rId4" action="ppaction://hlinksldjump"/>
              </a:rPr>
              <a:t>Good coding practices</a:t>
            </a:r>
            <a:endParaRPr lang="en-US" dirty="0"/>
          </a:p>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5"/>
          <a:stretch>
            <a:fillRect/>
          </a:stretch>
        </p:blipFill>
        <p:spPr>
          <a:xfrm>
            <a:off x="5256948" y="1027906"/>
            <a:ext cx="4138843" cy="2328099"/>
          </a:xfrm>
          <a:prstGeom prst="rect">
            <a:avLst/>
          </a:prstGeom>
          <a:ln w="158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stretch>
            <a:fillRect/>
          </a:stretch>
        </p:blipFill>
        <p:spPr>
          <a:xfrm>
            <a:off x="5942590" y="2167950"/>
            <a:ext cx="5338201" cy="2298034"/>
          </a:xfrm>
          <a:prstGeom prst="rect">
            <a:avLst/>
          </a:prstGeom>
          <a:ln w="190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7"/>
          <a:stretch>
            <a:fillRect/>
          </a:stretch>
        </p:blipFill>
        <p:spPr>
          <a:xfrm>
            <a:off x="6598862" y="3549156"/>
            <a:ext cx="5089555" cy="2862875"/>
          </a:xfrm>
          <a:prstGeom prst="rect">
            <a:avLst/>
          </a:prstGeom>
          <a:ln w="19050">
            <a:solidFill>
              <a:schemeClr val="tx1"/>
            </a:solidFill>
          </a:ln>
          <a:effectLst>
            <a:outerShdw blurRad="50800" dist="190500" dir="2700000" algn="tl" rotWithShape="0">
              <a:prstClr val="black">
                <a:alpha val="40000"/>
              </a:prstClr>
            </a:outerShdw>
          </a:effectLst>
        </p:spPr>
      </p:pic>
    </p:spTree>
    <p:extLst>
      <p:ext uri="{BB962C8B-B14F-4D97-AF65-F5344CB8AC3E}">
        <p14:creationId xmlns:p14="http://schemas.microsoft.com/office/powerpoint/2010/main" val="38295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Restricted-access data</a:t>
            </a:r>
            <a:endParaRPr lang="en-US" dirty="0">
              <a:solidFill>
                <a:schemeClr val="bg1"/>
              </a:solidFill>
            </a:endParaRPr>
          </a:p>
        </p:txBody>
      </p:sp>
    </p:spTree>
    <p:extLst>
      <p:ext uri="{BB962C8B-B14F-4D97-AF65-F5344CB8AC3E}">
        <p14:creationId xmlns:p14="http://schemas.microsoft.com/office/powerpoint/2010/main" val="176824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a:t>Restricted-access data </a:t>
            </a:r>
            <a:br>
              <a:rPr lang="en-US" sz="4000" b="1" dirty="0"/>
            </a:br>
            <a:r>
              <a:rPr lang="en-US" sz="4000" b="1" dirty="0"/>
              <a:t>pose a challenge</a:t>
            </a:r>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a:solidFill>
                  <a:srgbClr val="C00000"/>
                </a:solidFill>
              </a:rPr>
              <a:t>How do you check code when the data access is complex?</a:t>
            </a:r>
          </a:p>
        </p:txBody>
      </p:sp>
      <p:sp>
        <p:nvSpPr>
          <p:cNvPr id="6" name="TextBox 5"/>
          <p:cNvSpPr txBox="1"/>
          <p:nvPr/>
        </p:nvSpPr>
        <p:spPr>
          <a:xfrm>
            <a:off x="6560456" y="3647351"/>
            <a:ext cx="4793343" cy="707886"/>
          </a:xfrm>
          <a:prstGeom prst="rect">
            <a:avLst/>
          </a:prstGeom>
          <a:noFill/>
        </p:spPr>
        <p:txBody>
          <a:bodyPr wrap="square" rtlCol="0">
            <a:spAutoFit/>
          </a:bodyPr>
          <a:lstStyle/>
          <a:p>
            <a:pPr algn="ctr"/>
            <a:r>
              <a:rPr lang="en-US" sz="2000" b="1" dirty="0">
                <a:solidFill>
                  <a:schemeClr val="accent1">
                    <a:lumMod val="75000"/>
                  </a:schemeClr>
                </a:solidFill>
              </a:rPr>
              <a:t>How do you improve archives when you do not control data management?</a:t>
            </a: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Data and Code Availability Policy</a:t>
            </a:r>
            <a:endParaRPr lang="en-US" dirty="0">
              <a:solidFill>
                <a:schemeClr val="bg1"/>
              </a:solidFill>
            </a:endParaRPr>
          </a:p>
        </p:txBody>
      </p:sp>
    </p:spTree>
    <p:extLst>
      <p:ext uri="{BB962C8B-B14F-4D97-AF65-F5344CB8AC3E}">
        <p14:creationId xmlns:p14="http://schemas.microsoft.com/office/powerpoint/2010/main" val="3663536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838200" y="2550695"/>
            <a:ext cx="10700084" cy="962526"/>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61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FSRDC</a:t>
            </a:r>
          </a:p>
        </p:txBody>
      </p:sp>
      <p:sp>
        <p:nvSpPr>
          <p:cNvPr id="5" name="Content Placeholder 4"/>
          <p:cNvSpPr>
            <a:spLocks noGrp="1"/>
          </p:cNvSpPr>
          <p:nvPr>
            <p:ph sz="half" idx="1"/>
          </p:nvPr>
        </p:nvSpPr>
        <p:spPr/>
        <p:txBody>
          <a:bodyPr>
            <a:normAutofit/>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r>
              <a:rPr lang="en-US" dirty="0">
                <a:solidFill>
                  <a:srgbClr val="FF0000"/>
                </a:solidFill>
              </a:rPr>
              <a:t>Intermediate files preserved</a:t>
            </a:r>
          </a:p>
          <a:p>
            <a:pPr marL="0" indent="0">
              <a:buNone/>
            </a:pPr>
            <a:r>
              <a:rPr lang="en-US" dirty="0"/>
              <a:t>(example taken from </a:t>
            </a:r>
            <a:r>
              <a:rPr lang="en-US" dirty="0">
                <a:hlinkClick r:id="rId2"/>
              </a:rPr>
              <a:t>Fort, </a:t>
            </a:r>
            <a:r>
              <a:rPr lang="en-US" dirty="0" err="1">
                <a:hlinkClick r:id="rId2"/>
              </a:rPr>
              <a:t>Restud</a:t>
            </a:r>
            <a:r>
              <a:rPr lang="en-US" dirty="0">
                <a:hlinkClick r:id="rId2"/>
              </a:rPr>
              <a:t> 2016</a:t>
            </a:r>
            <a:r>
              <a:rPr lang="en-US" dirty="0"/>
              <a:t>)</a:t>
            </a:r>
          </a:p>
          <a:p>
            <a:r>
              <a:rPr lang="en-US" sz="1800" dirty="0">
                <a:solidFill>
                  <a:schemeClr val="bg2">
                    <a:lumMod val="50000"/>
                  </a:schemeClr>
                </a:solidFill>
              </a:rPr>
              <a:t>NOTE: for AEA, you are required to provide all programs, but a copy may/should be available within the FSRDC as well.</a:t>
            </a:r>
          </a:p>
        </p:txBody>
      </p:sp>
      <p:pic>
        <p:nvPicPr>
          <p:cNvPr id="8" name="Content Placeholder 7"/>
          <p:cNvPicPr>
            <a:picLocks noGrp="1" noChangeAspect="1"/>
          </p:cNvPicPr>
          <p:nvPr>
            <p:ph sz="half" idx="2"/>
          </p:nvPr>
        </p:nvPicPr>
        <p:blipFill>
          <a:blip r:embed="rId3"/>
          <a:stretch>
            <a:fillRect/>
          </a:stretch>
        </p:blipFill>
        <p:spPr>
          <a:xfrm>
            <a:off x="6496678" y="1825625"/>
            <a:ext cx="4532643" cy="4351338"/>
          </a:xfrm>
          <a:prstGeom prst="rect">
            <a:avLst/>
          </a:prstGeom>
        </p:spPr>
      </p:pic>
      <p:sp>
        <p:nvSpPr>
          <p:cNvPr id="7" name="TextBox 6"/>
          <p:cNvSpPr txBox="1"/>
          <p:nvPr/>
        </p:nvSpPr>
        <p:spPr>
          <a:xfrm>
            <a:off x="962151" y="6176963"/>
            <a:ext cx="11069053" cy="369332"/>
          </a:xfrm>
          <a:prstGeom prst="rect">
            <a:avLst/>
          </a:prstGeom>
          <a:noFill/>
        </p:spPr>
        <p:txBody>
          <a:bodyPr wrap="square" rtlCol="0">
            <a:spAutoFit/>
          </a:bodyPr>
          <a:lstStyle/>
          <a:p>
            <a:r>
              <a:rPr lang="en-US" dirty="0">
                <a:hlinkClick r:id="rId4"/>
              </a:rPr>
              <a:t>https://social-science-data-editors.github.io/guidance/DCAS_Restricted_data.html#us-census-bureau-and-fsrdc</a:t>
            </a:r>
            <a:r>
              <a:rPr lang="en-US" dirty="0"/>
              <a:t> </a:t>
            </a:r>
          </a:p>
        </p:txBody>
      </p:sp>
      <p:sp>
        <p:nvSpPr>
          <p:cNvPr id="9" name="Rectangle 8"/>
          <p:cNvSpPr/>
          <p:nvPr/>
        </p:nvSpPr>
        <p:spPr>
          <a:xfrm>
            <a:off x="6761747" y="2069432"/>
            <a:ext cx="4367464" cy="250256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14147" y="2743200"/>
            <a:ext cx="3938337" cy="42110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76310" y="4953375"/>
            <a:ext cx="4152901" cy="8939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663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136105" y="4603552"/>
            <a:ext cx="5421479" cy="1035212"/>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19800" y="1527180"/>
            <a:ext cx="5181600" cy="3046780"/>
          </a:xfrm>
          <a:prstGeom prst="rect">
            <a:avLst/>
          </a:prstGeom>
        </p:spPr>
      </p:pic>
      <p:sp>
        <p:nvSpPr>
          <p:cNvPr id="4" name="Title 3"/>
          <p:cNvSpPr>
            <a:spLocks noGrp="1"/>
          </p:cNvSpPr>
          <p:nvPr>
            <p:ph type="title"/>
          </p:nvPr>
        </p:nvSpPr>
        <p:spPr/>
        <p:txBody>
          <a:bodyPr/>
          <a:lstStyle/>
          <a:p>
            <a:r>
              <a:rPr lang="en-US" dirty="0"/>
              <a:t>Example: Danish administrative data</a:t>
            </a:r>
          </a:p>
        </p:txBody>
      </p:sp>
      <p:sp>
        <p:nvSpPr>
          <p:cNvPr id="5" name="Content Placeholder 4"/>
          <p:cNvSpPr>
            <a:spLocks noGrp="1"/>
          </p:cNvSpPr>
          <p:nvPr>
            <p:ph sz="half" idx="1"/>
          </p:nvPr>
        </p:nvSpPr>
        <p:spPr/>
        <p:txBody>
          <a:bodyPr/>
          <a:lstStyle/>
          <a:p>
            <a:r>
              <a:rPr lang="en-US" dirty="0"/>
              <a:t>Access can be </a:t>
            </a:r>
            <a:r>
              <a:rPr lang="en-US" b="1" dirty="0">
                <a:solidFill>
                  <a:schemeClr val="accent5"/>
                </a:solidFill>
              </a:rPr>
              <a:t>clearly and precisely documented </a:t>
            </a:r>
          </a:p>
          <a:p>
            <a:r>
              <a:rPr lang="en-US" dirty="0"/>
              <a:t>Is </a:t>
            </a:r>
            <a:r>
              <a:rPr lang="en-US" b="1" dirty="0">
                <a:solidFill>
                  <a:schemeClr val="accent6"/>
                </a:solidFill>
              </a:rPr>
              <a:t>non-exclusive to the authors</a:t>
            </a:r>
          </a:p>
          <a:p>
            <a:pPr marL="0" indent="0">
              <a:buNone/>
            </a:pPr>
            <a:r>
              <a:rPr lang="en-US" dirty="0"/>
              <a:t>(example taken from </a:t>
            </a:r>
            <a:r>
              <a:rPr lang="en-US" dirty="0" err="1">
                <a:hlinkClick r:id="rId4"/>
              </a:rPr>
              <a:t>Fadlon</a:t>
            </a:r>
            <a:r>
              <a:rPr lang="en-US" dirty="0">
                <a:hlinkClick r:id="rId4"/>
              </a:rPr>
              <a:t> and Nielsen, </a:t>
            </a:r>
            <a:r>
              <a:rPr lang="en-US" dirty="0" err="1">
                <a:hlinkClick r:id="rId4"/>
              </a:rPr>
              <a:t>AEJ:Applied</a:t>
            </a:r>
            <a:r>
              <a:rPr lang="en-US" dirty="0">
                <a:hlinkClick r:id="rId4"/>
              </a:rPr>
              <a:t> 2021</a:t>
            </a:r>
            <a:r>
              <a:rPr lang="en-US" dirty="0"/>
              <a:t>)</a:t>
            </a:r>
          </a:p>
        </p:txBody>
      </p:sp>
      <p:sp>
        <p:nvSpPr>
          <p:cNvPr id="7" name="TextBox 6"/>
          <p:cNvSpPr txBox="1"/>
          <p:nvPr/>
        </p:nvSpPr>
        <p:spPr>
          <a:xfrm>
            <a:off x="962151" y="6176963"/>
            <a:ext cx="11069053" cy="523220"/>
          </a:xfrm>
          <a:prstGeom prst="rect">
            <a:avLst/>
          </a:prstGeom>
          <a:noFill/>
        </p:spPr>
        <p:txBody>
          <a:bodyPr wrap="square" rtlCol="0">
            <a:spAutoFit/>
          </a:bodyPr>
          <a:lstStyle/>
          <a:p>
            <a:r>
              <a:rPr lang="en-US" sz="1400" dirty="0">
                <a:hlinkClick r:id="rId5"/>
              </a:rPr>
              <a:t>https://social-science-data-editors.github.io/guidance/Requested_information_dcas.html#example-for-government-registers</a:t>
            </a:r>
            <a:endParaRPr lang="en-US" sz="1400" dirty="0"/>
          </a:p>
          <a:p>
            <a:r>
              <a:rPr lang="en-US" sz="1400" dirty="0"/>
              <a:t>http://www.dst.dk/extranet/forskningvariabellister/Oversigt%20over%20registre.html </a:t>
            </a:r>
          </a:p>
        </p:txBody>
      </p:sp>
      <p:sp>
        <p:nvSpPr>
          <p:cNvPr id="9" name="Rectangle 8"/>
          <p:cNvSpPr/>
          <p:nvPr/>
        </p:nvSpPr>
        <p:spPr>
          <a:xfrm>
            <a:off x="6143750" y="4603552"/>
            <a:ext cx="5695324" cy="1573411"/>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77952" y="2620908"/>
            <a:ext cx="5065295" cy="67278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6674943" y="5144899"/>
            <a:ext cx="4701117" cy="1023098"/>
          </a:xfrm>
          <a:prstGeom prst="rect">
            <a:avLst/>
          </a:prstGeom>
          <a:ln>
            <a:solidFill>
              <a:schemeClr val="accent5"/>
            </a:solidFill>
          </a:ln>
        </p:spPr>
      </p:pic>
    </p:spTree>
    <p:extLst>
      <p:ext uri="{BB962C8B-B14F-4D97-AF65-F5344CB8AC3E}">
        <p14:creationId xmlns:p14="http://schemas.microsoft.com/office/powerpoint/2010/main" val="24377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1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3072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03531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5959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Citations</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hard</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are </a:t>
            </a:r>
            <a:r>
              <a:rPr lang="en-US" b="1" u="sng" dirty="0"/>
              <a:t>perceived as</a:t>
            </a:r>
            <a:r>
              <a:rPr lang="en-US" dirty="0"/>
              <a:t> hard</a:t>
            </a:r>
          </a:p>
        </p:txBody>
      </p:sp>
      <p:sp>
        <p:nvSpPr>
          <p:cNvPr id="3" name="Content Placeholder 2"/>
          <p:cNvSpPr>
            <a:spLocks noGrp="1"/>
          </p:cNvSpPr>
          <p:nvPr>
            <p:ph sz="half" idx="1"/>
          </p:nvPr>
        </p:nvSpPr>
        <p:spPr/>
        <p:txBody>
          <a:bodyPr/>
          <a:lstStyle/>
          <a:p>
            <a:r>
              <a:rPr lang="en-US" dirty="0"/>
              <a:t>Authors provide “their” data</a:t>
            </a:r>
          </a:p>
          <a:p>
            <a:r>
              <a:rPr lang="en-US" dirty="0"/>
              <a:t>Authors don’t know where their data came from</a:t>
            </a:r>
          </a:p>
          <a:p>
            <a:r>
              <a:rPr lang="en-US" dirty="0"/>
              <a:t>Authors describe the data provenance in generic terms</a:t>
            </a:r>
          </a:p>
          <a:p>
            <a:pPr lvl="1"/>
            <a:r>
              <a:rPr lang="en-US" dirty="0"/>
              <a:t>Which may be in line with journalistic standards, but not academic</a:t>
            </a:r>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151551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32982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0753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076333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575732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77703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cannot provide the data?</a:t>
            </a: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a:solidFill>
                  <a:srgbClr val="FF0000"/>
                </a:solidFill>
              </a:rPr>
              <a:t>Wrong question!</a:t>
            </a: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did you get the data in first place?</a:t>
            </a:r>
          </a:p>
        </p:txBody>
      </p:sp>
      <p:sp>
        <p:nvSpPr>
          <p:cNvPr id="4" name="Content Placeholder 3"/>
          <p:cNvSpPr>
            <a:spLocks noGrp="1"/>
          </p:cNvSpPr>
          <p:nvPr>
            <p:ph sz="half" idx="1"/>
          </p:nvPr>
        </p:nvSpPr>
        <p:spPr/>
        <p:txBody>
          <a:bodyPr>
            <a:normAutofit lnSpcReduction="10000"/>
          </a:bodyPr>
          <a:lstStyle/>
          <a:p>
            <a:r>
              <a:rPr lang="en-US" dirty="0"/>
              <a:t>You </a:t>
            </a:r>
            <a:r>
              <a:rPr lang="en-US" b="1" dirty="0"/>
              <a:t>applied</a:t>
            </a:r>
            <a:r>
              <a:rPr lang="en-US" dirty="0"/>
              <a:t> for the data </a:t>
            </a:r>
            <a:br>
              <a:rPr lang="en-US" dirty="0"/>
            </a:br>
            <a:r>
              <a:rPr lang="en-US" b="1" dirty="0"/>
              <a:t>through a process</a:t>
            </a:r>
          </a:p>
          <a:p>
            <a:r>
              <a:rPr lang="en-US" dirty="0"/>
              <a:t>You </a:t>
            </a:r>
            <a:r>
              <a:rPr lang="en-US" b="1" dirty="0"/>
              <a:t>purchased</a:t>
            </a:r>
            <a:r>
              <a:rPr lang="en-US" dirty="0"/>
              <a:t> the data from a provider</a:t>
            </a:r>
          </a:p>
          <a:p>
            <a:r>
              <a:rPr lang="en-US" dirty="0"/>
              <a:t>You signed an </a:t>
            </a:r>
            <a:r>
              <a:rPr lang="en-US" b="1" dirty="0"/>
              <a:t>Non-Disclosure Agreement (NDA) </a:t>
            </a:r>
            <a:r>
              <a:rPr lang="en-US" dirty="0"/>
              <a:t>with a company</a:t>
            </a:r>
          </a:p>
          <a:p>
            <a:r>
              <a:rPr lang="en-US" dirty="0"/>
              <a:t>Your </a:t>
            </a:r>
            <a:r>
              <a:rPr lang="en-US" b="1" dirty="0"/>
              <a:t>university</a:t>
            </a:r>
            <a:r>
              <a:rPr lang="en-US" dirty="0"/>
              <a:t> has an </a:t>
            </a:r>
            <a:r>
              <a:rPr lang="en-US" b="1" dirty="0"/>
              <a:t>agreement</a:t>
            </a:r>
            <a:r>
              <a:rPr lang="en-US" dirty="0"/>
              <a:t> with a data provider</a:t>
            </a:r>
          </a:p>
          <a:p>
            <a:pPr marL="0" indent="0" algn="ctr">
              <a:buNone/>
            </a:pPr>
            <a:r>
              <a:rPr lang="en-US" dirty="0"/>
              <a:t>…</a:t>
            </a:r>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TextBox 7"/>
          <p:cNvSpPr txBox="1"/>
          <p:nvPr/>
        </p:nvSpPr>
        <p:spPr>
          <a:xfrm>
            <a:off x="2865290" y="5795852"/>
            <a:ext cx="5642811" cy="381111"/>
          </a:xfrm>
          <a:prstGeom prst="rect">
            <a:avLst/>
          </a:prstGeom>
          <a:noFill/>
        </p:spPr>
        <p:txBody>
          <a:bodyPr wrap="square" rtlCol="0">
            <a:spAutoFit/>
          </a:bodyPr>
          <a:lstStyle/>
          <a:p>
            <a:pPr algn="ctr"/>
            <a:r>
              <a:rPr lang="en-US" dirty="0">
                <a:hlinkClick r:id="rId2"/>
              </a:rPr>
              <a:t>https://www.aeaweb.org/journals/data/data-code-policy</a:t>
            </a:r>
            <a:r>
              <a:rPr lang="en-US" dirty="0"/>
              <a:t> </a:t>
            </a:r>
          </a:p>
        </p:txBody>
      </p:sp>
    </p:spTree>
    <p:extLst>
      <p:ext uri="{BB962C8B-B14F-4D97-AF65-F5344CB8AC3E}">
        <p14:creationId xmlns:p14="http://schemas.microsoft.com/office/powerpoint/2010/main" val="407748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must have described the data</a:t>
            </a:r>
          </a:p>
        </p:txBody>
      </p:sp>
      <p:sp>
        <p:nvSpPr>
          <p:cNvPr id="3" name="Content Placeholder 2"/>
          <p:cNvSpPr>
            <a:spLocks noGrp="1"/>
          </p:cNvSpPr>
          <p:nvPr>
            <p:ph sz="half" idx="1"/>
          </p:nvPr>
        </p:nvSpPr>
        <p:spPr/>
        <p:txBody>
          <a:bodyPr/>
          <a:lstStyle/>
          <a:p>
            <a:r>
              <a:rPr lang="en-US" dirty="0"/>
              <a:t>You must have </a:t>
            </a:r>
            <a:r>
              <a:rPr lang="en-US" b="1" u="sng" dirty="0"/>
              <a:t>named</a:t>
            </a:r>
            <a:r>
              <a:rPr lang="en-US" dirty="0"/>
              <a:t> the dataset you wanted</a:t>
            </a:r>
          </a:p>
          <a:p>
            <a:r>
              <a:rPr lang="en-US" dirty="0"/>
              <a:t>You downloaded the data from </a:t>
            </a:r>
            <a:r>
              <a:rPr lang="en-US" dirty="0" err="1"/>
              <a:t>from</a:t>
            </a:r>
            <a:r>
              <a:rPr lang="en-US" dirty="0"/>
              <a:t> an </a:t>
            </a:r>
            <a:r>
              <a:rPr lang="en-US" b="1" u="sng" dirty="0"/>
              <a:t>online query system</a:t>
            </a:r>
          </a:p>
          <a:p>
            <a:r>
              <a:rPr lang="en-US" dirty="0"/>
              <a:t>You </a:t>
            </a:r>
            <a:r>
              <a:rPr lang="en-US" b="1" u="sng" dirty="0"/>
              <a:t>specified the extract </a:t>
            </a:r>
            <a:r>
              <a:rPr lang="en-US" dirty="0"/>
              <a:t>from a company database </a:t>
            </a:r>
            <a:br>
              <a:rPr lang="en-US" dirty="0"/>
            </a:br>
            <a:r>
              <a:rPr lang="en-US" dirty="0"/>
              <a:t>(in words, in SQL, etc.)</a:t>
            </a:r>
            <a:endParaRPr lang="en-US" b="1" u="sng" dirty="0"/>
          </a:p>
          <a:p>
            <a:pPr marL="0" indent="0" algn="ctr">
              <a:buNone/>
            </a:pPr>
            <a:r>
              <a:rPr lang="en-US" dirty="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provenance?</a:t>
            </a:r>
            <a:endParaRPr lang="en-US" dirty="0"/>
          </a:p>
        </p:txBody>
      </p:sp>
      <p:sp>
        <p:nvSpPr>
          <p:cNvPr id="4" name="Content Placeholder 3"/>
          <p:cNvSpPr>
            <a:spLocks noGrp="1"/>
          </p:cNvSpPr>
          <p:nvPr>
            <p:ph idx="1"/>
          </p:nvPr>
        </p:nvSpPr>
        <p:spPr/>
        <p:txBody>
          <a:bodyPr/>
          <a:lstStyle/>
          <a:p>
            <a:r>
              <a:rPr lang="en-US" dirty="0"/>
              <a:t>What do you need to request?</a:t>
            </a:r>
          </a:p>
          <a:p>
            <a:pPr lvl="1"/>
            <a:r>
              <a:rPr lang="en-US" dirty="0"/>
              <a:t>Name, specification, DOI, etc.</a:t>
            </a:r>
          </a:p>
          <a:p>
            <a:r>
              <a:rPr lang="en-US" dirty="0"/>
              <a:t>Where do you need to request it?</a:t>
            </a:r>
          </a:p>
          <a:p>
            <a:pPr lvl="1"/>
            <a:r>
              <a:rPr lang="en-US" dirty="0"/>
              <a:t>Website, your local CRDCN, a Freedom of Information Act officer, etc.</a:t>
            </a:r>
          </a:p>
          <a:p>
            <a:r>
              <a:rPr lang="en-US" dirty="0"/>
              <a:t> Details, details:</a:t>
            </a:r>
          </a:p>
          <a:p>
            <a:pPr lvl="1"/>
            <a:r>
              <a:rPr lang="en-US" dirty="0"/>
              <a:t>Copy of your request form?</a:t>
            </a:r>
          </a:p>
          <a:p>
            <a:pPr lvl="1"/>
            <a:r>
              <a:rPr lang="en-US" dirty="0"/>
              <a:t>Copy of your request letter?</a:t>
            </a:r>
          </a:p>
          <a:p>
            <a:pPr lvl="1"/>
            <a:r>
              <a:rPr lang="en-US" dirty="0"/>
              <a:t>Etc.</a:t>
            </a:r>
          </a:p>
          <a:p>
            <a:r>
              <a:rPr lang="en-US" dirty="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Details on the </a:t>
            </a:r>
            <a:r>
              <a:rPr lang="en-US" sz="8800" dirty="0" err="1">
                <a:solidFill>
                  <a:schemeClr val="bg1"/>
                </a:solidFill>
              </a:rPr>
              <a:t>Reproducibilty</a:t>
            </a:r>
            <a:r>
              <a:rPr lang="en-US" sz="8800" dirty="0">
                <a:solidFill>
                  <a:schemeClr val="bg1"/>
                </a:solidFill>
              </a:rPr>
              <a:t> Check</a:t>
            </a:r>
            <a:endParaRPr lang="en-US" dirty="0">
              <a:solidFill>
                <a:schemeClr val="bg1"/>
              </a:solidFill>
            </a:endParaRPr>
          </a:p>
        </p:txBody>
      </p:sp>
    </p:spTree>
    <p:extLst>
      <p:ext uri="{BB962C8B-B14F-4D97-AF65-F5344CB8AC3E}">
        <p14:creationId xmlns:p14="http://schemas.microsoft.com/office/powerpoint/2010/main" val="379201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When data are present, run checks:</a:t>
            </a:r>
          </a:p>
          <a:p>
            <a:r>
              <a:rPr lang="en-US" sz="3200" b="1" dirty="0"/>
              <a:t>Can data be read </a:t>
            </a:r>
            <a:r>
              <a:rPr lang="en-US" dirty="0"/>
              <a:t>(using software indicated by author)?</a:t>
            </a:r>
          </a:p>
          <a:p>
            <a:r>
              <a:rPr lang="en-US" dirty="0"/>
              <a:t>Is data in </a:t>
            </a:r>
            <a:r>
              <a:rPr lang="en-US" sz="3200" b="1" dirty="0"/>
              <a:t>archive-ready formats </a:t>
            </a:r>
            <a:r>
              <a:rPr lang="en-US" dirty="0"/>
              <a:t>(CSV, TXT) or in custom formats (DTA, SAS7BDAT, </a:t>
            </a:r>
            <a:r>
              <a:rPr lang="en-US" dirty="0" err="1"/>
              <a:t>Rdata</a:t>
            </a:r>
            <a:r>
              <a:rPr lang="en-US" dirty="0"/>
              <a:t>)? </a:t>
            </a:r>
          </a:p>
          <a:p>
            <a:r>
              <a:rPr lang="en-US" dirty="0"/>
              <a:t>Does the dataset </a:t>
            </a:r>
            <a:r>
              <a:rPr lang="en-US" sz="3400" b="1" dirty="0"/>
              <a:t>have variable labels?</a:t>
            </a:r>
            <a:endParaRPr lang="en-US" dirty="0"/>
          </a:p>
          <a:p>
            <a:r>
              <a:rPr lang="en-US" dirty="0"/>
              <a:t>Run </a:t>
            </a:r>
            <a:r>
              <a:rPr lang="en-US" b="1" dirty="0"/>
              <a:t>check for PII</a:t>
            </a:r>
            <a:r>
              <a:rPr lang="en-US" dirty="0"/>
              <a:t>. 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 </a:t>
            </a:r>
          </a:p>
          <a:p>
            <a:r>
              <a:rPr lang="en-US" b="1" dirty="0"/>
              <a:t>Review the code </a:t>
            </a:r>
            <a:r>
              <a:rPr lang="en-US" dirty="0"/>
              <a:t>(but do not run it yet). </a:t>
            </a:r>
          </a:p>
          <a:p>
            <a:r>
              <a:rPr lang="en-US" dirty="0"/>
              <a:t>Identify programs that create "analysis files" ("</a:t>
            </a:r>
            <a:r>
              <a:rPr lang="en-US" b="1" dirty="0"/>
              <a:t>data preparation code</a:t>
            </a:r>
            <a:r>
              <a:rPr lang="en-US" dirty="0"/>
              <a:t>"). </a:t>
            </a:r>
          </a:p>
          <a:p>
            <a:r>
              <a:rPr lang="en-US" dirty="0"/>
              <a:t>Identify </a:t>
            </a:r>
            <a:r>
              <a:rPr lang="en-US" b="1" dirty="0"/>
              <a:t>programs that create tables and figures</a:t>
            </a:r>
            <a:r>
              <a:rPr lang="en-US" dirty="0"/>
              <a:t>. Not every deposit will have separate programs for this.</a:t>
            </a:r>
          </a:p>
          <a:p>
            <a:pPr lvl="1"/>
            <a:r>
              <a:rPr lang="en-US" dirty="0"/>
              <a:t> 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r>
              <a:rPr lang="en-US" dirty="0"/>
              <a:t>Software Requirements</a:t>
            </a:r>
          </a:p>
          <a:p>
            <a:pPr lvl="1"/>
            <a:r>
              <a:rPr lang="en-US" dirty="0"/>
              <a:t>Version of software (Stata 15, </a:t>
            </a:r>
            <a:r>
              <a:rPr lang="en-US" dirty="0" err="1"/>
              <a:t>Matlab</a:t>
            </a:r>
            <a:r>
              <a:rPr lang="en-US" dirty="0"/>
              <a:t> R2019b, etc.)</a:t>
            </a:r>
          </a:p>
          <a:p>
            <a:pPr lvl="1"/>
            <a:r>
              <a:rPr lang="en-US" dirty="0"/>
              <a:t>Complete list and version of packages!</a:t>
            </a:r>
          </a:p>
          <a:p>
            <a:r>
              <a:rPr lang="en-US" dirty="0"/>
              <a:t>Computational Requirements</a:t>
            </a:r>
          </a:p>
          <a:p>
            <a:pPr lvl="1"/>
            <a:r>
              <a:rPr lang="en-US" dirty="0"/>
              <a:t>Type, vintage, memory size, speed of computer</a:t>
            </a:r>
          </a:p>
          <a:p>
            <a:pPr lvl="1"/>
            <a:r>
              <a:rPr lang="en-US" dirty="0"/>
              <a:t>Disk space!</a:t>
            </a:r>
          </a:p>
          <a:p>
            <a:r>
              <a:rPr lang="en-US" dirty="0"/>
              <a:t>Time Requirements</a:t>
            </a:r>
          </a:p>
          <a:p>
            <a:pPr lvl="1"/>
            <a:r>
              <a:rPr lang="en-US" dirty="0"/>
              <a:t>Minutes, hours, days, weeks, months?</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a:t>INSTRUCTIONS</a:t>
            </a:r>
          </a:p>
          <a:p>
            <a:r>
              <a:rPr lang="en-US" dirty="0"/>
              <a:t>Provide details about your process of accessing the code and data. </a:t>
            </a:r>
          </a:p>
          <a:p>
            <a:r>
              <a:rPr lang="en-US" dirty="0"/>
              <a:t>DO describe actions that you did as per instructions</a:t>
            </a:r>
          </a:p>
          <a:p>
            <a:r>
              <a:rPr lang="en-US" dirty="0"/>
              <a:t>DO describe any other actions you needed to do ("I had to make changes in multiple programs”)</a:t>
            </a:r>
          </a:p>
          <a:p>
            <a:r>
              <a:rPr lang="en-US" dirty="0"/>
              <a:t>Findings come later</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reproducibility check?</a:t>
            </a:r>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p>
          <a:p>
            <a:r>
              <a:rPr lang="en-US" dirty="0"/>
              <a:t>Describe your findings both positive and negative in some detail, for each </a:t>
            </a:r>
            <a:r>
              <a:rPr lang="en-US" b="1" dirty="0"/>
              <a:t>Data Preparation Code, Figure, Table, and any in-text numbers</a:t>
            </a:r>
            <a:r>
              <a:rPr lang="en-US" dirty="0"/>
              <a:t>. </a:t>
            </a:r>
          </a:p>
          <a:p>
            <a:r>
              <a:rPr lang="en-US" dirty="0"/>
              <a:t>When errors happen, be as precise as possible. </a:t>
            </a:r>
          </a:p>
          <a:p>
            <a:pPr lvl="1"/>
            <a:r>
              <a:rPr lang="en-US" dirty="0"/>
              <a:t>For differences in figures, provide screenshot of manuscript figure, as well as the figure produced by the code you ran. </a:t>
            </a:r>
          </a:p>
          <a:p>
            <a:pPr lvl="1"/>
            <a:r>
              <a:rPr lang="en-US" dirty="0"/>
              <a:t>For 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49957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r>
              <a:rPr lang="en-US" dirty="0"/>
              <a:t>Set the project directory </a:t>
            </a:r>
            <a:r>
              <a:rPr lang="en-US" b="1" u="sng" dirty="0"/>
              <a:t>ONCE</a:t>
            </a:r>
            <a:r>
              <a:rPr lang="en-US" dirty="0"/>
              <a:t> in code, or </a:t>
            </a:r>
            <a:r>
              <a:rPr lang="en-US" b="1" u="sng" dirty="0"/>
              <a:t>NEVER</a:t>
            </a:r>
            <a:r>
              <a:rPr lang="en-US" dirty="0"/>
              <a:t> </a:t>
            </a:r>
            <a:br>
              <a:rPr lang="en-US" dirty="0"/>
            </a:br>
            <a:r>
              <a:rPr lang="en-US" sz="2000" dirty="0">
                <a:solidFill>
                  <a:schemeClr val="accent1"/>
                </a:solidFill>
              </a:rPr>
              <a:t>(Stata, </a:t>
            </a:r>
            <a:r>
              <a:rPr lang="en-US" sz="2000" dirty="0">
                <a:solidFill>
                  <a:schemeClr val="accent2"/>
                </a:solidFill>
              </a:rPr>
              <a:t>R</a:t>
            </a:r>
            <a:r>
              <a:rPr lang="en-US" sz="2000" dirty="0">
                <a:solidFill>
                  <a:schemeClr val="accent1"/>
                </a:solidFill>
              </a:rPr>
              <a:t>, </a:t>
            </a:r>
            <a:r>
              <a:rPr lang="en-US" sz="2000" dirty="0">
                <a:solidFill>
                  <a:schemeClr val="accent6"/>
                </a:solidFill>
              </a:rPr>
              <a:t>Python</a:t>
            </a:r>
            <a:r>
              <a:rPr lang="en-US" sz="2000" dirty="0">
                <a:solidFill>
                  <a:schemeClr val="accent1"/>
                </a:solidFill>
              </a:rPr>
              <a:t>)</a:t>
            </a:r>
          </a:p>
          <a:p>
            <a:r>
              <a:rPr lang="en-US" dirty="0"/>
              <a:t>Use </a:t>
            </a:r>
            <a:r>
              <a:rPr lang="en-US" b="1" u="sng" dirty="0"/>
              <a:t>placeholders</a:t>
            </a:r>
            <a:r>
              <a:rPr lang="en-US" dirty="0"/>
              <a:t> (</a:t>
            </a:r>
            <a:r>
              <a:rPr lang="en-US" dirty="0" err="1"/>
              <a:t>globals</a:t>
            </a:r>
            <a:r>
              <a:rPr lang="en-US" dirty="0"/>
              <a:t>, </a:t>
            </a:r>
            <a:r>
              <a:rPr lang="en-US" dirty="0" err="1"/>
              <a:t>libnames</a:t>
            </a:r>
            <a:r>
              <a:rPr lang="en-US" dirty="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a:solidFill>
                  <a:schemeClr val="accent6"/>
                </a:solidFill>
              </a:rPr>
              <a:t>Python, </a:t>
            </a:r>
            <a:r>
              <a:rPr lang="en-US" sz="1800" dirty="0">
                <a:solidFill>
                  <a:schemeClr val="accent4"/>
                </a:solidFill>
              </a:rPr>
              <a:t>SAS</a:t>
            </a:r>
            <a:r>
              <a:rPr lang="en-US" sz="1800" dirty="0">
                <a:solidFill>
                  <a:schemeClr val="accent1"/>
                </a:solidFill>
              </a:rPr>
              <a:t>)</a:t>
            </a:r>
          </a:p>
          <a:p>
            <a:r>
              <a:rPr lang="en-US" b="1" u="sng" dirty="0"/>
              <a:t>Write out all tables, figures</a:t>
            </a:r>
            <a:r>
              <a:rPr lang="en-US" dirty="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a:t>If you need to </a:t>
            </a:r>
            <a:r>
              <a:rPr lang="en-US" dirty="0">
                <a:solidFill>
                  <a:srgbClr val="FF0000"/>
                </a:solidFill>
              </a:rPr>
              <a:t>manually</a:t>
            </a:r>
            <a:r>
              <a:rPr lang="en-US" dirty="0"/>
              <a:t> modify the code to obtain a series of tables/figures/columns, you’re doing something wrong:</a:t>
            </a:r>
          </a:p>
          <a:p>
            <a:r>
              <a:rPr lang="en-US" dirty="0"/>
              <a:t>Use </a:t>
            </a:r>
            <a:r>
              <a:rPr lang="en-US" b="1" dirty="0">
                <a:solidFill>
                  <a:schemeClr val="accent2"/>
                </a:solidFill>
              </a:rPr>
              <a:t>functions</a:t>
            </a:r>
            <a:r>
              <a:rPr lang="en-US" b="1" dirty="0"/>
              <a:t>, </a:t>
            </a:r>
            <a:r>
              <a:rPr lang="en-US" b="1" dirty="0">
                <a:solidFill>
                  <a:schemeClr val="accent1"/>
                </a:solidFill>
              </a:rPr>
              <a:t>ado files, programs</a:t>
            </a:r>
            <a:r>
              <a:rPr lang="en-US" b="1" dirty="0"/>
              <a:t>, </a:t>
            </a:r>
            <a:r>
              <a:rPr lang="en-US" b="1" dirty="0">
                <a:solidFill>
                  <a:schemeClr val="accent4"/>
                </a:solidFill>
              </a:rPr>
              <a:t>macros</a:t>
            </a:r>
            <a:r>
              <a:rPr lang="en-US" b="1" dirty="0"/>
              <a:t>, </a:t>
            </a:r>
            <a:r>
              <a:rPr lang="en-US" b="1" dirty="0">
                <a:solidFill>
                  <a:schemeClr val="accent6"/>
                </a:solidFill>
              </a:rPr>
              <a:t>subroutines</a:t>
            </a:r>
          </a:p>
          <a:p>
            <a:r>
              <a:rPr lang="en-US" dirty="0"/>
              <a:t>Use </a:t>
            </a:r>
            <a:r>
              <a:rPr lang="en-US" b="1" dirty="0"/>
              <a:t>loops, parameters, parameter files </a:t>
            </a:r>
            <a:r>
              <a:rPr lang="en-US" dirty="0"/>
              <a:t>to call those subroutines</a:t>
            </a:r>
          </a:p>
        </p:txBody>
      </p:sp>
    </p:spTree>
    <p:extLst>
      <p:ext uri="{BB962C8B-B14F-4D97-AF65-F5344CB8AC3E}">
        <p14:creationId xmlns:p14="http://schemas.microsoft.com/office/powerpoint/2010/main" val="4115586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Cleanly </a:t>
            </a:r>
            <a:r>
              <a:rPr lang="en-US" b="1" u="sng" dirty="0"/>
              <a:t>separate</a:t>
            </a:r>
          </a:p>
          <a:p>
            <a:r>
              <a:rPr lang="en-US" dirty="0">
                <a:solidFill>
                  <a:schemeClr val="accent2"/>
                </a:solidFill>
              </a:rPr>
              <a:t>Confidential data </a:t>
            </a:r>
            <a:r>
              <a:rPr lang="en-US" dirty="0"/>
              <a:t>and </a:t>
            </a:r>
            <a:r>
              <a:rPr lang="en-US" dirty="0">
                <a:solidFill>
                  <a:schemeClr val="accent6"/>
                </a:solidFill>
              </a:rPr>
              <a:t>public use </a:t>
            </a:r>
            <a:r>
              <a:rPr lang="en-US" dirty="0"/>
              <a:t>data</a:t>
            </a:r>
          </a:p>
          <a:p>
            <a:pPr lvl="1"/>
            <a:r>
              <a:rPr lang="en-US" dirty="0"/>
              <a:t>You are going to have to provide copies of the public use data without compromising confidentiality</a:t>
            </a:r>
          </a:p>
          <a:p>
            <a:r>
              <a:rPr lang="en-US" dirty="0">
                <a:solidFill>
                  <a:schemeClr val="accent2"/>
                </a:solidFill>
              </a:rPr>
              <a:t>Confidential parameters </a:t>
            </a:r>
            <a:r>
              <a:rPr lang="en-US" dirty="0"/>
              <a:t>and the </a:t>
            </a:r>
            <a:r>
              <a:rPr lang="en-US" dirty="0">
                <a:solidFill>
                  <a:schemeClr val="accent6"/>
                </a:solidFill>
              </a:rPr>
              <a:t>rest of the code</a:t>
            </a:r>
          </a:p>
          <a:p>
            <a:pPr lvl="1"/>
            <a:r>
              <a:rPr lang="en-US" dirty="0"/>
              <a:t>Reduces need to redact programs</a:t>
            </a:r>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a:t>Have “</a:t>
            </a:r>
            <a:r>
              <a:rPr lang="en-US" b="1" u="sng" dirty="0"/>
              <a:t>computational empathy</a:t>
            </a:r>
            <a:r>
              <a:rPr lang="en-US" dirty="0"/>
              <a:t>”</a:t>
            </a:r>
          </a:p>
          <a:p>
            <a:r>
              <a:rPr lang="en-US" dirty="0"/>
              <a:t>Consider cross-platform </a:t>
            </a:r>
            <a:r>
              <a:rPr lang="en-US" dirty="0" err="1"/>
              <a:t>programmng</a:t>
            </a:r>
            <a:r>
              <a:rPr lang="en-US" dirty="0"/>
              <a:t> practices</a:t>
            </a:r>
          </a:p>
          <a:p>
            <a:r>
              <a:rPr lang="en-US" dirty="0"/>
              <a:t>Consider that the replicator can learn from the process</a:t>
            </a:r>
          </a:p>
          <a:p>
            <a:pPr lvl="1"/>
            <a:r>
              <a:rPr lang="en-US" dirty="0"/>
              <a:t>They probably don’t have the same knowledge</a:t>
            </a:r>
          </a:p>
          <a:p>
            <a:r>
              <a:rPr lang="en-US" dirty="0"/>
              <a:t>Consider that the replicator might not have the same modules/packages/etc.</a:t>
            </a:r>
          </a:p>
        </p:txBody>
      </p:sp>
      <p:sp>
        <p:nvSpPr>
          <p:cNvPr id="4" name="Content Placeholder 3"/>
          <p:cNvSpPr>
            <a:spLocks noGrp="1"/>
          </p:cNvSpPr>
          <p:nvPr>
            <p:ph sz="half" idx="2"/>
          </p:nvPr>
        </p:nvSpPr>
        <p:spPr/>
        <p:txBody>
          <a:bodyPr/>
          <a:lstStyle/>
          <a:p>
            <a:endParaRPr lang="en-US" dirty="0"/>
          </a:p>
          <a:p>
            <a:r>
              <a:rPr lang="en-US" dirty="0"/>
              <a:t>Path and filenames:</a:t>
            </a:r>
          </a:p>
          <a:p>
            <a:pPr lvl="1"/>
            <a:r>
              <a:rPr lang="en-US" dirty="0">
                <a:solidFill>
                  <a:schemeClr val="accent1"/>
                </a:solidFill>
              </a:rPr>
              <a:t>Stata: always use forward slashes, even on Windows</a:t>
            </a:r>
            <a:br>
              <a:rPr lang="en-US" dirty="0">
                <a:solidFill>
                  <a:schemeClr val="accent1"/>
                </a:solidFill>
              </a:rPr>
            </a:br>
            <a:r>
              <a:rPr lang="en-US" sz="1800" b="1" dirty="0">
                <a:solidFill>
                  <a:schemeClr val="accent1"/>
                </a:solidFill>
                <a:latin typeface="Source Code Pro" panose="020B0509030403020204" pitchFamily="49" charset="0"/>
                <a:ea typeface="Source Code Pro" panose="020B0509030403020204" pitchFamily="49" charset="0"/>
              </a:rPr>
              <a:t>use “$data/path/</a:t>
            </a:r>
            <a:r>
              <a:rPr lang="en-US" sz="1800" b="1" dirty="0" err="1">
                <a:solidFill>
                  <a:schemeClr val="accent1"/>
                </a:solidFill>
                <a:latin typeface="Source Code Pro" panose="020B0509030403020204" pitchFamily="49" charset="0"/>
                <a:ea typeface="Source Code Pro" panose="020B0509030403020204" pitchFamily="49" charset="0"/>
              </a:rPr>
              <a:t>data.dta</a:t>
            </a:r>
            <a:r>
              <a:rPr lang="en-US" sz="1800" b="1" dirty="0">
                <a:solidFill>
                  <a:schemeClr val="accent1"/>
                </a:solidFill>
                <a:latin typeface="Source Code Pro" panose="020B0509030403020204" pitchFamily="49" charset="0"/>
                <a:ea typeface="Source Code Pro" panose="020B0509030403020204" pitchFamily="49" charset="0"/>
              </a:rPr>
              <a:t>”</a:t>
            </a:r>
          </a:p>
          <a:p>
            <a:pPr lvl="1"/>
            <a:r>
              <a:rPr lang="en-US" dirty="0">
                <a:solidFill>
                  <a:schemeClr val="accent2"/>
                </a:solidFill>
              </a:rPr>
              <a:t>R: use “</a:t>
            </a:r>
            <a:r>
              <a:rPr lang="en-US" sz="2000" dirty="0" err="1">
                <a:solidFill>
                  <a:schemeClr val="accent2"/>
                </a:solidFill>
                <a:latin typeface="Source Code Pro" panose="020B0509030403020204" pitchFamily="49" charset="0"/>
                <a:ea typeface="Source Code Pro" panose="020B0509030403020204" pitchFamily="49" charset="0"/>
              </a:rPr>
              <a:t>file.path</a:t>
            </a:r>
            <a:r>
              <a:rPr lang="en-US" sz="2000" dirty="0">
                <a:solidFill>
                  <a:schemeClr val="accent2"/>
                </a:solidFill>
                <a:latin typeface="Source Code Pro" panose="020B0509030403020204" pitchFamily="49" charset="0"/>
                <a:ea typeface="Source Code Pro" panose="020B0509030403020204" pitchFamily="49" charset="0"/>
              </a:rPr>
              <a:t>()</a:t>
            </a:r>
            <a:r>
              <a:rPr lang="en-US" dirty="0">
                <a:solidFill>
                  <a:schemeClr val="accent2"/>
                </a:solidFill>
              </a:rPr>
              <a:t>”</a:t>
            </a:r>
            <a:br>
              <a:rPr lang="en-US" dirty="0">
                <a:solidFill>
                  <a:schemeClr val="accent2"/>
                </a:solidFill>
              </a:rPr>
            </a:br>
            <a:r>
              <a:rPr lang="en-US" sz="1600" b="1" dirty="0">
                <a:solidFill>
                  <a:schemeClr val="accent2"/>
                </a:solidFill>
                <a:latin typeface="Source Code Pro" panose="020B0509030403020204" pitchFamily="49" charset="0"/>
                <a:ea typeface="Source Code Pro" panose="020B0509030403020204" pitchFamily="49" charset="0"/>
              </a:rPr>
              <a:t>x &lt;- read(</a:t>
            </a:r>
            <a:r>
              <a:rPr lang="en-US" sz="1600" b="1" dirty="0" err="1">
                <a:solidFill>
                  <a:schemeClr val="accent2"/>
                </a:solidFill>
                <a:latin typeface="Source Code Pro" panose="020B0509030403020204" pitchFamily="49" charset="0"/>
                <a:ea typeface="Source Code Pro" panose="020B0509030403020204" pitchFamily="49" charset="0"/>
              </a:rPr>
              <a:t>file.path</a:t>
            </a:r>
            <a:r>
              <a:rPr lang="en-US" sz="1600" b="1" dirty="0">
                <a:solidFill>
                  <a:schemeClr val="accent2"/>
                </a:solidFill>
                <a:latin typeface="Source Code Pro" panose="020B0509030403020204" pitchFamily="49" charset="0"/>
                <a:ea typeface="Source Code Pro" panose="020B0509030403020204" pitchFamily="49" charset="0"/>
              </a:rPr>
              <a:t>(data,”</a:t>
            </a:r>
            <a:r>
              <a:rPr lang="en-US" sz="1600" b="1" dirty="0" err="1">
                <a:solidFill>
                  <a:schemeClr val="accent2"/>
                </a:solidFill>
                <a:latin typeface="Source Code Pro" panose="020B0509030403020204" pitchFamily="49" charset="0"/>
                <a:ea typeface="Source Code Pro" panose="020B0509030403020204" pitchFamily="49" charset="0"/>
              </a:rPr>
              <a:t>data.dta</a:t>
            </a:r>
            <a:r>
              <a:rPr lang="en-US" sz="1600" b="1" dirty="0">
                <a:solidFill>
                  <a:schemeClr val="accent2"/>
                </a:solidFill>
                <a:latin typeface="Source Code Pro" panose="020B0509030403020204" pitchFamily="49" charset="0"/>
                <a:ea typeface="Source Code Pro" panose="020B0509030403020204" pitchFamily="49" charset="0"/>
              </a:rPr>
              <a:t>”)</a:t>
            </a:r>
          </a:p>
          <a:p>
            <a:pPr lvl="1"/>
            <a:r>
              <a:rPr lang="en-US" dirty="0">
                <a:solidFill>
                  <a:schemeClr val="accent4"/>
                </a:solidFill>
              </a:rPr>
              <a:t>SAS: use </a:t>
            </a:r>
            <a:r>
              <a:rPr lang="en-US" sz="2000" dirty="0">
                <a:solidFill>
                  <a:schemeClr val="accent4"/>
                </a:solidFill>
                <a:latin typeface="Source Code Pro" panose="020B0509030403020204" pitchFamily="49" charset="0"/>
                <a:ea typeface="Source Code Pro" panose="020B0509030403020204" pitchFamily="49" charset="0"/>
              </a:rPr>
              <a:t>filename</a:t>
            </a:r>
            <a:r>
              <a:rPr lang="en-US" dirty="0">
                <a:solidFill>
                  <a:schemeClr val="accent4"/>
                </a:solidFill>
              </a:rPr>
              <a:t> and </a:t>
            </a:r>
            <a:r>
              <a:rPr lang="en-US" sz="2000" dirty="0" err="1">
                <a:solidFill>
                  <a:schemeClr val="accent4"/>
                </a:solidFill>
                <a:latin typeface="Source Code Pro" panose="020B0509030403020204" pitchFamily="49" charset="0"/>
                <a:ea typeface="Source Code Pro" panose="020B0509030403020204" pitchFamily="49" charset="0"/>
              </a:rPr>
              <a:t>libname</a:t>
            </a:r>
            <a:r>
              <a:rPr lang="en-US" dirty="0">
                <a:solidFill>
                  <a:schemeClr val="accent4"/>
                </a:solidFill>
              </a:rPr>
              <a:t> to abstract</a:t>
            </a:r>
            <a:br>
              <a:rPr lang="en-US" dirty="0">
                <a:solidFill>
                  <a:schemeClr val="accent4"/>
                </a:solidFill>
              </a:rPr>
            </a:br>
            <a:r>
              <a:rPr lang="en-US" sz="2000" b="1" dirty="0">
                <a:solidFill>
                  <a:schemeClr val="accent4"/>
                </a:solidFill>
                <a:latin typeface="Source Code Pro" panose="020B0509030403020204" pitchFamily="49" charset="0"/>
                <a:ea typeface="Source Code Pro" panose="020B0509030403020204" pitchFamily="49" charset="0"/>
              </a:rPr>
              <a:t>data DATALIB.step1;</a:t>
            </a:r>
            <a:br>
              <a:rPr lang="en-US" sz="2000" b="1" dirty="0">
                <a:solidFill>
                  <a:schemeClr val="accent4"/>
                </a:solidFill>
                <a:latin typeface="Source Code Pro" panose="020B0509030403020204" pitchFamily="49" charset="0"/>
                <a:ea typeface="Source Code Pro" panose="020B0509030403020204" pitchFamily="49" charset="0"/>
              </a:rPr>
            </a:br>
            <a:r>
              <a:rPr lang="en-US" sz="2000" b="1" dirty="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solidFill>
                  <a:schemeClr val="bg1"/>
                </a:solidFill>
              </a:rPr>
              <a:t>Preparing Replication Package</a:t>
            </a:r>
            <a:endParaRPr lang="en-US" dirty="0">
              <a:solidFill>
                <a:schemeClr val="bg1"/>
              </a:solidFill>
            </a:endParaRPr>
          </a:p>
        </p:txBody>
      </p:sp>
    </p:spTree>
    <p:extLst>
      <p:ext uri="{BB962C8B-B14F-4D97-AF65-F5344CB8AC3E}">
        <p14:creationId xmlns:p14="http://schemas.microsoft.com/office/powerpoint/2010/main" val="3478139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Follow the steps</a:t>
            </a:r>
          </a:p>
        </p:txBody>
      </p:sp>
      <p:pic>
        <p:nvPicPr>
          <p:cNvPr id="7" name="Content Placeholder 6"/>
          <p:cNvPicPr>
            <a:picLocks noGrp="1" noChangeAspect="1"/>
          </p:cNvPicPr>
          <p:nvPr>
            <p:ph idx="1"/>
          </p:nvPr>
        </p:nvPicPr>
        <p:blipFill>
          <a:blip r:embed="rId2"/>
          <a:stretch>
            <a:fillRect/>
          </a:stretch>
        </p:blipFill>
        <p:spPr>
          <a:xfrm>
            <a:off x="2532436" y="1847850"/>
            <a:ext cx="7127127" cy="4351338"/>
          </a:xfrm>
          <a:prstGeom prst="rect">
            <a:avLst/>
          </a:prstGeom>
          <a:ln w="38100">
            <a:solidFill>
              <a:schemeClr val="tx1"/>
            </a:solidFill>
          </a:ln>
        </p:spPr>
      </p:pic>
      <p:sp>
        <p:nvSpPr>
          <p:cNvPr id="8" name="Rectangle 7"/>
          <p:cNvSpPr/>
          <p:nvPr/>
        </p:nvSpPr>
        <p:spPr>
          <a:xfrm>
            <a:off x="3048000" y="6356350"/>
            <a:ext cx="8290560" cy="369332"/>
          </a:xfrm>
          <a:prstGeom prst="rect">
            <a:avLst/>
          </a:prstGeom>
        </p:spPr>
        <p:txBody>
          <a:bodyPr wrap="square">
            <a:spAutoFit/>
          </a:bodyPr>
          <a:lstStyle/>
          <a:p>
            <a:r>
              <a:rPr lang="en-US" dirty="0">
                <a:hlinkClick r:id="rId3"/>
              </a:rPr>
              <a:t>https://aeadataeditor.github.io/aea-de-guidance/step-by-step.html</a:t>
            </a:r>
            <a:r>
              <a:rPr lang="en-US" dirty="0"/>
              <a:t> </a:t>
            </a:r>
          </a:p>
        </p:txBody>
      </p:sp>
    </p:spTree>
    <p:extLst>
      <p:ext uri="{BB962C8B-B14F-4D97-AF65-F5344CB8AC3E}">
        <p14:creationId xmlns:p14="http://schemas.microsoft.com/office/powerpoint/2010/main" val="48958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err="1">
                <a:solidFill>
                  <a:schemeClr val="bg1"/>
                </a:solidFill>
              </a:rPr>
              <a:t>Reproduciblity</a:t>
            </a:r>
            <a:r>
              <a:rPr lang="en-US" sz="8800" dirty="0">
                <a:solidFill>
                  <a:schemeClr val="bg1"/>
                </a:solidFill>
              </a:rPr>
              <a:t> checks:</a:t>
            </a:r>
          </a:p>
          <a:p>
            <a:pPr algn="ctr"/>
            <a:r>
              <a:rPr lang="en-US" sz="8800" dirty="0">
                <a:solidFill>
                  <a:schemeClr val="bg1"/>
                </a:solidFill>
              </a:rPr>
              <a:t>The Process</a:t>
            </a:r>
            <a:endParaRPr lang="en-US" dirty="0">
              <a:solidFill>
                <a:schemeClr val="bg1"/>
              </a:solidFill>
            </a:endParaRPr>
          </a:p>
        </p:txBody>
      </p:sp>
    </p:spTree>
    <p:extLst>
      <p:ext uri="{BB962C8B-B14F-4D97-AF65-F5344CB8AC3E}">
        <p14:creationId xmlns:p14="http://schemas.microsoft.com/office/powerpoint/2010/main" val="1242503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test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spTree>
    <p:extLst>
      <p:ext uri="{BB962C8B-B14F-4D97-AF65-F5344CB8AC3E}">
        <p14:creationId xmlns:p14="http://schemas.microsoft.com/office/powerpoint/2010/main" val="1955438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pic>
        <p:nvPicPr>
          <p:cNvPr id="8" name="Picture 7"/>
          <p:cNvPicPr>
            <a:picLocks noChangeAspect="1"/>
          </p:cNvPicPr>
          <p:nvPr/>
        </p:nvPicPr>
        <p:blipFill>
          <a:blip r:embed="rId2"/>
          <a:stretch>
            <a:fillRect/>
          </a:stretch>
        </p:blipFill>
        <p:spPr>
          <a:xfrm>
            <a:off x="2215771" y="2164004"/>
            <a:ext cx="7608058" cy="4147896"/>
          </a:xfrm>
          <a:prstGeom prst="rect">
            <a:avLst/>
          </a:prstGeom>
          <a:ln w="25400">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3429000" y="6330676"/>
            <a:ext cx="5974308" cy="369332"/>
          </a:xfrm>
          <a:prstGeom prst="rect">
            <a:avLst/>
          </a:prstGeom>
          <a:noFill/>
        </p:spPr>
        <p:txBody>
          <a:bodyPr wrap="square" rtlCol="0">
            <a:spAutoFit/>
          </a:bodyPr>
          <a:lstStyle/>
          <a:p>
            <a:r>
              <a:rPr lang="en-US" dirty="0">
                <a:hlinkClick r:id="rId3"/>
              </a:rPr>
              <a:t>https://www.aeaweb.org/journals/data/policy-third-party</a:t>
            </a:r>
            <a:r>
              <a:rPr lang="en-US" dirty="0"/>
              <a:t> </a:t>
            </a:r>
          </a:p>
        </p:txBody>
      </p:sp>
    </p:spTree>
    <p:extLst>
      <p:ext uri="{BB962C8B-B14F-4D97-AF65-F5344CB8AC3E}">
        <p14:creationId xmlns:p14="http://schemas.microsoft.com/office/powerpoint/2010/main" val="332733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Then follow the steps to upload</a:t>
            </a:r>
          </a:p>
        </p:txBody>
      </p:sp>
      <p:sp>
        <p:nvSpPr>
          <p:cNvPr id="3" name="Content Placeholder 2"/>
          <p:cNvSpPr>
            <a:spLocks noGrp="1"/>
          </p:cNvSpPr>
          <p:nvPr>
            <p:ph sz="half" idx="1"/>
          </p:nvPr>
        </p:nvSpPr>
        <p:spPr/>
        <p:txBody>
          <a:bodyPr/>
          <a:lstStyle/>
          <a:p>
            <a:r>
              <a:rPr lang="en-US" dirty="0"/>
              <a:t>No ZIP file *upload* - use the “Import from Zip.”</a:t>
            </a:r>
          </a:p>
          <a:p>
            <a:r>
              <a:rPr lang="en-US" dirty="0"/>
              <a:t>When revising, do not create new deposit – re-use existing project.</a:t>
            </a:r>
          </a:p>
        </p:txBody>
      </p:sp>
      <p:pic>
        <p:nvPicPr>
          <p:cNvPr id="5" name="Content Placeholder 4"/>
          <p:cNvPicPr>
            <a:picLocks noGrp="1" noChangeAspect="1"/>
          </p:cNvPicPr>
          <p:nvPr>
            <p:ph sz="half" idx="2"/>
          </p:nvPr>
        </p:nvPicPr>
        <p:blipFill>
          <a:blip r:embed="rId2"/>
          <a:stretch>
            <a:fillRect/>
          </a:stretch>
        </p:blipFill>
        <p:spPr>
          <a:xfrm>
            <a:off x="6172199" y="1690688"/>
            <a:ext cx="5181600" cy="2466665"/>
          </a:xfrm>
          <a:prstGeom prst="rect">
            <a:avLst/>
          </a:prstGeom>
        </p:spPr>
      </p:pic>
      <p:sp>
        <p:nvSpPr>
          <p:cNvPr id="6" name="Rectangle 5"/>
          <p:cNvSpPr/>
          <p:nvPr/>
        </p:nvSpPr>
        <p:spPr>
          <a:xfrm>
            <a:off x="2979761" y="5807631"/>
            <a:ext cx="7460776" cy="369332"/>
          </a:xfrm>
          <a:prstGeom prst="rect">
            <a:avLst/>
          </a:prstGeom>
        </p:spPr>
        <p:txBody>
          <a:bodyPr wrap="square">
            <a:spAutoFit/>
          </a:bodyPr>
          <a:lstStyle/>
          <a:p>
            <a:r>
              <a:rPr lang="en-US" dirty="0">
                <a:hlinkClick r:id="rId3"/>
              </a:rPr>
              <a:t>https://aeadataeditor.github.io/aea-de-guidance/data-deposit-aea.html</a:t>
            </a:r>
            <a:r>
              <a:rPr lang="en-US" dirty="0"/>
              <a:t> </a:t>
            </a:r>
          </a:p>
        </p:txBody>
      </p:sp>
    </p:spTree>
    <p:extLst>
      <p:ext uri="{BB962C8B-B14F-4D97-AF65-F5344CB8AC3E}">
        <p14:creationId xmlns:p14="http://schemas.microsoft.com/office/powerpoint/2010/main" val="1303842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1142008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820239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41745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1731781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2899924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159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solidFill>
            <a:schemeClr val="bg1"/>
          </a:solidFill>
        </p:spPr>
        <p:txBody>
          <a:bodyPr/>
          <a:lstStyle/>
          <a:p>
            <a:pPr algn="ctr"/>
            <a:r>
              <a:rPr lang="en-US" dirty="0"/>
              <a:t>Computational empathy</a:t>
            </a:r>
          </a:p>
        </p:txBody>
      </p:sp>
      <p:sp>
        <p:nvSpPr>
          <p:cNvPr id="4" name="Title 4"/>
          <p:cNvSpPr txBox="1">
            <a:spLocks/>
          </p:cNvSpPr>
          <p:nvPr/>
        </p:nvSpPr>
        <p:spPr>
          <a:xfrm>
            <a:off x="1203960" y="2464858"/>
            <a:ext cx="978408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Culinary empathy</a:t>
            </a:r>
            <a:endParaRPr lang="en-US" dirty="0"/>
          </a:p>
        </p:txBody>
      </p:sp>
    </p:spTree>
    <p:extLst>
      <p:ext uri="{BB962C8B-B14F-4D97-AF65-F5344CB8AC3E}">
        <p14:creationId xmlns:p14="http://schemas.microsoft.com/office/powerpoint/2010/main" val="13075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D951-A9B7-E84D-9287-E5D5E89A27F9}"/>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FDFB4129-7342-3A45-A330-7ACCDE94F713}"/>
              </a:ext>
            </a:extLst>
          </p:cNvPr>
          <p:cNvSpPr>
            <a:spLocks noGrp="1"/>
          </p:cNvSpPr>
          <p:nvPr>
            <p:ph idx="1"/>
          </p:nvPr>
        </p:nvSpPr>
        <p:spPr/>
        <p:txBody>
          <a:bodyPr/>
          <a:lstStyle/>
          <a:p>
            <a:r>
              <a:rPr lang="en-US" dirty="0"/>
              <a:t>Imagine a conversation between </a:t>
            </a:r>
            <a:r>
              <a:rPr lang="en-US" dirty="0" err="1"/>
              <a:t>Yotam</a:t>
            </a:r>
            <a:r>
              <a:rPr lang="en-US" dirty="0"/>
              <a:t> Ottolenghi and Paul Bocuse about a recipe</a:t>
            </a:r>
          </a:p>
          <a:p>
            <a:pPr lvl="1"/>
            <a:r>
              <a:rPr lang="en-US" dirty="0"/>
              <a:t>In French…</a:t>
            </a:r>
          </a:p>
          <a:p>
            <a:r>
              <a:rPr lang="en-US" dirty="0"/>
              <a:t>Would you understand how to cook it?</a:t>
            </a:r>
          </a:p>
          <a:p>
            <a:pPr lvl="1"/>
            <a:endParaRPr lang="en-US" dirty="0"/>
          </a:p>
        </p:txBody>
      </p:sp>
    </p:spTree>
    <p:extLst>
      <p:ext uri="{BB962C8B-B14F-4D97-AF65-F5344CB8AC3E}">
        <p14:creationId xmlns:p14="http://schemas.microsoft.com/office/powerpoint/2010/main" val="503414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3C16-375F-2B45-9060-35D037950F66}"/>
              </a:ext>
            </a:extLst>
          </p:cNvPr>
          <p:cNvSpPr>
            <a:spLocks noGrp="1"/>
          </p:cNvSpPr>
          <p:nvPr>
            <p:ph type="title"/>
          </p:nvPr>
        </p:nvSpPr>
        <p:spPr/>
        <p:txBody>
          <a:bodyPr/>
          <a:lstStyle/>
          <a:p>
            <a:r>
              <a:rPr lang="en-US" dirty="0"/>
              <a:t>Culinary empathy</a:t>
            </a:r>
          </a:p>
        </p:txBody>
      </p:sp>
      <p:sp>
        <p:nvSpPr>
          <p:cNvPr id="3" name="Content Placeholder 2">
            <a:extLst>
              <a:ext uri="{FF2B5EF4-FFF2-40B4-BE49-F238E27FC236}">
                <a16:creationId xmlns:a16="http://schemas.microsoft.com/office/drawing/2014/main" id="{127E3A71-1C29-3D4D-A780-B6ED5105B969}"/>
              </a:ext>
            </a:extLst>
          </p:cNvPr>
          <p:cNvSpPr>
            <a:spLocks noGrp="1"/>
          </p:cNvSpPr>
          <p:nvPr>
            <p:ph idx="1"/>
          </p:nvPr>
        </p:nvSpPr>
        <p:spPr/>
        <p:txBody>
          <a:bodyPr/>
          <a:lstStyle/>
          <a:p>
            <a:pPr marL="0" indent="0">
              <a:buNone/>
            </a:pPr>
            <a:r>
              <a:rPr lang="en-US" dirty="0"/>
              <a:t>Making </a:t>
            </a:r>
            <a:r>
              <a:rPr lang="en-US" i="1" dirty="0" err="1"/>
              <a:t>pudim</a:t>
            </a:r>
            <a:r>
              <a:rPr lang="en-US" i="1" dirty="0"/>
              <a:t> de </a:t>
            </a:r>
            <a:r>
              <a:rPr lang="en-US" i="1" dirty="0" err="1"/>
              <a:t>leite</a:t>
            </a:r>
            <a:r>
              <a:rPr lang="en-US" dirty="0"/>
              <a:t> </a:t>
            </a:r>
          </a:p>
          <a:p>
            <a:r>
              <a:rPr lang="en-US" dirty="0"/>
              <a:t>Simple:</a:t>
            </a:r>
          </a:p>
          <a:p>
            <a:pPr lvl="1"/>
            <a:r>
              <a:rPr lang="en-US" dirty="0"/>
              <a:t>2 cans of </a:t>
            </a:r>
            <a:r>
              <a:rPr lang="en-US" dirty="0" err="1"/>
              <a:t>leite</a:t>
            </a:r>
            <a:r>
              <a:rPr lang="en-US" dirty="0"/>
              <a:t> </a:t>
            </a:r>
            <a:r>
              <a:rPr lang="en-US" dirty="0" err="1"/>
              <a:t>moça</a:t>
            </a:r>
            <a:endParaRPr lang="en-US" dirty="0"/>
          </a:p>
          <a:p>
            <a:pPr lvl="1"/>
            <a:r>
              <a:rPr lang="en-US" dirty="0"/>
              <a:t>12 eggs</a:t>
            </a:r>
          </a:p>
          <a:p>
            <a:pPr lvl="1"/>
            <a:r>
              <a:rPr lang="en-US" dirty="0"/>
              <a:t>Mix and put in oven in a water bath at Gas Mark 4 until set</a:t>
            </a:r>
          </a:p>
        </p:txBody>
      </p:sp>
    </p:spTree>
    <p:extLst>
      <p:ext uri="{BB962C8B-B14F-4D97-AF65-F5344CB8AC3E}">
        <p14:creationId xmlns:p14="http://schemas.microsoft.com/office/powerpoint/2010/main" val="14787984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3C16-85C3-E340-B1DE-14A0364923BD}"/>
              </a:ext>
            </a:extLst>
          </p:cNvPr>
          <p:cNvSpPr>
            <a:spLocks noGrp="1"/>
          </p:cNvSpPr>
          <p:nvPr>
            <p:ph type="title"/>
          </p:nvPr>
        </p:nvSpPr>
        <p:spPr/>
        <p:txBody>
          <a:bodyPr/>
          <a:lstStyle/>
          <a:p>
            <a:r>
              <a:rPr lang="en-US" dirty="0"/>
              <a:t>What is </a:t>
            </a:r>
            <a:r>
              <a:rPr lang="en-US" dirty="0" err="1"/>
              <a:t>leite</a:t>
            </a:r>
            <a:r>
              <a:rPr lang="en-US" dirty="0"/>
              <a:t> </a:t>
            </a:r>
            <a:r>
              <a:rPr lang="en-US" dirty="0" err="1"/>
              <a:t>moça</a:t>
            </a:r>
            <a:r>
              <a:rPr lang="en-US" dirty="0"/>
              <a:t>? (Girl milk?)</a:t>
            </a:r>
          </a:p>
        </p:txBody>
      </p:sp>
      <p:sp>
        <p:nvSpPr>
          <p:cNvPr id="3" name="Content Placeholder 2">
            <a:extLst>
              <a:ext uri="{FF2B5EF4-FFF2-40B4-BE49-F238E27FC236}">
                <a16:creationId xmlns:a16="http://schemas.microsoft.com/office/drawing/2014/main" id="{B84009F6-45B5-8444-B52C-4956F278D902}"/>
              </a:ext>
            </a:extLst>
          </p:cNvPr>
          <p:cNvSpPr>
            <a:spLocks noGrp="1"/>
          </p:cNvSpPr>
          <p:nvPr>
            <p:ph idx="1"/>
          </p:nvPr>
        </p:nvSpPr>
        <p:spPr>
          <a:xfrm>
            <a:off x="1648496" y="1847850"/>
            <a:ext cx="8391277" cy="4351338"/>
          </a:xfrm>
        </p:spPr>
        <p:txBody>
          <a:bodyPr/>
          <a:lstStyle/>
          <a:p>
            <a:r>
              <a:rPr lang="en-US" dirty="0"/>
              <a:t>Or an envelope of “</a:t>
            </a:r>
            <a:r>
              <a:rPr lang="en-US" i="1" dirty="0" err="1"/>
              <a:t>Vanille</a:t>
            </a:r>
            <a:r>
              <a:rPr lang="en-US" i="1" dirty="0"/>
              <a:t> Zucker</a:t>
            </a:r>
            <a:r>
              <a:rPr lang="en-US" dirty="0"/>
              <a:t>”</a:t>
            </a:r>
          </a:p>
          <a:p>
            <a:r>
              <a:rPr lang="en-US" dirty="0"/>
              <a:t>Or 2 sticks of butter?</a:t>
            </a:r>
          </a:p>
          <a:p>
            <a:r>
              <a:rPr lang="en-US" dirty="0"/>
              <a:t>Or 1 tsp of </a:t>
            </a:r>
            <a:r>
              <a:rPr lang="en-US" i="1" dirty="0"/>
              <a:t>petite </a:t>
            </a:r>
            <a:r>
              <a:rPr lang="en-US" i="1" dirty="0" err="1"/>
              <a:t>vache</a:t>
            </a:r>
            <a:r>
              <a:rPr lang="en-US" dirty="0"/>
              <a:t>?</a:t>
            </a:r>
          </a:p>
          <a:p>
            <a:pPr marL="0" indent="0">
              <a:buNone/>
            </a:pPr>
            <a:endParaRPr lang="en-US" dirty="0"/>
          </a:p>
          <a:p>
            <a:pPr marL="0" indent="0">
              <a:buNone/>
            </a:pPr>
            <a:r>
              <a:rPr lang="en-US" dirty="0"/>
              <a:t>Put it all together, makes</a:t>
            </a:r>
          </a:p>
          <a:p>
            <a:pPr marL="0" indent="0">
              <a:buNone/>
            </a:pPr>
            <a:r>
              <a:rPr lang="en-US" dirty="0"/>
              <a:t>an awesome cookie batch!</a:t>
            </a:r>
          </a:p>
        </p:txBody>
      </p:sp>
      <p:pic>
        <p:nvPicPr>
          <p:cNvPr id="1026" name="Picture 2" descr="Moça Leite Condensado Integral">
            <a:extLst>
              <a:ext uri="{FF2B5EF4-FFF2-40B4-BE49-F238E27FC236}">
                <a16:creationId xmlns:a16="http://schemas.microsoft.com/office/drawing/2014/main" id="{CEF69786-9C78-1D42-BB91-E7ED5C120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207" y="1301151"/>
            <a:ext cx="3472543" cy="347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 Oetker Vanillin Zucker Vanilla Sugar for Traditional German Baking —  Gingerbread World">
            <a:extLst>
              <a:ext uri="{FF2B5EF4-FFF2-40B4-BE49-F238E27FC236}">
                <a16:creationId xmlns:a16="http://schemas.microsoft.com/office/drawing/2014/main" id="{642B876C-F305-F64D-B549-6DF1B18A38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52" r="15716"/>
          <a:stretch/>
        </p:blipFill>
        <p:spPr bwMode="auto">
          <a:xfrm>
            <a:off x="7237927" y="3037424"/>
            <a:ext cx="2163650" cy="3161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541E34C-66F7-6F49-926C-992409747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632" y="4290210"/>
            <a:ext cx="2882478" cy="21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6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D9A7D-A9B7-594E-86D3-9EEF186B42CF}"/>
              </a:ext>
            </a:extLst>
          </p:cNvPr>
          <p:cNvSpPr txBox="1">
            <a:spLocks/>
          </p:cNvSpPr>
          <p:nvPr/>
        </p:nvSpPr>
        <p:spPr>
          <a:xfrm>
            <a:off x="1554480" y="365124"/>
            <a:ext cx="978408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Computational empathy</a:t>
            </a:r>
          </a:p>
        </p:txBody>
      </p:sp>
      <p:sp>
        <p:nvSpPr>
          <p:cNvPr id="2" name="Title 1">
            <a:extLst>
              <a:ext uri="{FF2B5EF4-FFF2-40B4-BE49-F238E27FC236}">
                <a16:creationId xmlns:a16="http://schemas.microsoft.com/office/drawing/2014/main" id="{6A7EE42F-2BFF-8A43-9602-7532ADE0B4C0}"/>
              </a:ext>
            </a:extLst>
          </p:cNvPr>
          <p:cNvSpPr>
            <a:spLocks noGrp="1"/>
          </p:cNvSpPr>
          <p:nvPr>
            <p:ph type="title"/>
          </p:nvPr>
        </p:nvSpPr>
        <p:spPr>
          <a:solidFill>
            <a:schemeClr val="bg1"/>
          </a:solidFill>
        </p:spPr>
        <p:txBody>
          <a:bodyPr/>
          <a:lstStyle/>
          <a:p>
            <a:r>
              <a:rPr lang="en-US" dirty="0"/>
              <a:t>Culinary empathy</a:t>
            </a:r>
          </a:p>
        </p:txBody>
      </p:sp>
      <p:sp>
        <p:nvSpPr>
          <p:cNvPr id="3" name="Content Placeholder 2">
            <a:extLst>
              <a:ext uri="{FF2B5EF4-FFF2-40B4-BE49-F238E27FC236}">
                <a16:creationId xmlns:a16="http://schemas.microsoft.com/office/drawing/2014/main" id="{FC79E108-7B55-AC4D-AEFD-75BD5E76175C}"/>
              </a:ext>
            </a:extLst>
          </p:cNvPr>
          <p:cNvSpPr>
            <a:spLocks noGrp="1"/>
          </p:cNvSpPr>
          <p:nvPr>
            <p:ph idx="1"/>
          </p:nvPr>
        </p:nvSpPr>
        <p:spPr/>
        <p:txBody>
          <a:bodyPr/>
          <a:lstStyle/>
          <a:p>
            <a:pPr marL="0" indent="0">
              <a:buNone/>
            </a:pPr>
            <a:r>
              <a:rPr lang="en-US" dirty="0"/>
              <a:t>Consider the capabilities of the replicator</a:t>
            </a:r>
          </a:p>
          <a:p>
            <a:pPr marL="0" indent="0">
              <a:buNone/>
            </a:pPr>
            <a:endParaRPr lang="en-US" dirty="0"/>
          </a:p>
          <a:p>
            <a:r>
              <a:rPr lang="en-US" dirty="0"/>
              <a:t>Computational environment</a:t>
            </a:r>
          </a:p>
          <a:p>
            <a:r>
              <a:rPr lang="en-US" dirty="0"/>
              <a:t>Knowledge level</a:t>
            </a:r>
          </a:p>
          <a:p>
            <a:r>
              <a:rPr lang="en-US" dirty="0"/>
              <a:t>Particular “cultural” background</a:t>
            </a:r>
          </a:p>
        </p:txBody>
      </p:sp>
      <p:sp>
        <p:nvSpPr>
          <p:cNvPr id="5" name="TextBox 4"/>
          <p:cNvSpPr txBox="1"/>
          <p:nvPr/>
        </p:nvSpPr>
        <p:spPr>
          <a:xfrm>
            <a:off x="10287000" y="6041571"/>
            <a:ext cx="1371600" cy="369332"/>
          </a:xfrm>
          <a:prstGeom prst="rect">
            <a:avLst/>
          </a:prstGeom>
          <a:noFill/>
        </p:spPr>
        <p:txBody>
          <a:bodyPr wrap="square" rtlCol="0">
            <a:spAutoFit/>
          </a:bodyPr>
          <a:lstStyle/>
          <a:p>
            <a:r>
              <a:rPr lang="en-US" dirty="0" smtClean="0">
                <a:solidFill>
                  <a:schemeClr val="bg2">
                    <a:lumMod val="90000"/>
                  </a:schemeClr>
                </a:solidFill>
                <a:hlinkClick r:id="rId2" action="ppaction://hlinksldjump"/>
              </a:rPr>
              <a:t>Back</a:t>
            </a:r>
            <a:endParaRPr lang="en-US" dirty="0">
              <a:solidFill>
                <a:schemeClr val="bg2">
                  <a:lumMod val="90000"/>
                </a:schemeClr>
              </a:solidFill>
            </a:endParaRPr>
          </a:p>
        </p:txBody>
      </p:sp>
    </p:spTree>
    <p:extLst>
      <p:ext uri="{BB962C8B-B14F-4D97-AF65-F5344CB8AC3E}">
        <p14:creationId xmlns:p14="http://schemas.microsoft.com/office/powerpoint/2010/main" val="412671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50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34074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5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a:t>Can we access all the data?</a:t>
            </a: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for evaluation</a:t>
            </a:r>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provenance and data citations</a:t>
            </a:r>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citation and provenance analysis</a:t>
            </a:r>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a:t>Do we know how/</a:t>
            </a:r>
          </a:p>
          <a:p>
            <a:r>
              <a:rPr lang="en-US" dirty="0"/>
              <a:t>somebody who can?</a:t>
            </a:r>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 reproducibility check</a:t>
            </a:r>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a:t>
            </a:r>
          </a:p>
          <a:p>
            <a:pPr algn="ctr"/>
            <a:r>
              <a:rPr lang="en-US" dirty="0"/>
              <a:t>Code</a:t>
            </a:r>
          </a:p>
          <a:p>
            <a:pPr algn="ctr"/>
            <a:r>
              <a:rPr lang="en-US" dirty="0"/>
              <a:t>check</a:t>
            </a:r>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computational reproducibility</a:t>
            </a:r>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on</a:t>
            </a:r>
          </a:p>
          <a:p>
            <a:pPr algn="ctr"/>
            <a:r>
              <a:rPr lang="en-US" dirty="0"/>
              <a:t>potential reproducibility</a:t>
            </a:r>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Conducts reproducibility check</a:t>
            </a:r>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a:t>
            </a:r>
          </a:p>
          <a:p>
            <a:pPr algn="ctr"/>
            <a:r>
              <a:rPr lang="en-US" dirty="0"/>
              <a:t>third party</a:t>
            </a:r>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a:t>No</a:t>
            </a:r>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a:t>No</a:t>
            </a:r>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a:t>Yes</a:t>
            </a:r>
          </a:p>
        </p:txBody>
      </p:sp>
      <p:sp>
        <p:nvSpPr>
          <p:cNvPr id="34" name="TextBox 33"/>
          <p:cNvSpPr txBox="1"/>
          <p:nvPr/>
        </p:nvSpPr>
        <p:spPr>
          <a:xfrm>
            <a:off x="5103307" y="2407729"/>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par>
                          <p:cTn id="44" fill="hold">
                            <p:stCondLst>
                              <p:cond delay="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500"/>
                                        <p:tgtEl>
                                          <p:spTgt spid="10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2565</Words>
  <Application>Microsoft Office PowerPoint</Application>
  <PresentationFormat>Widescreen</PresentationFormat>
  <Paragraphs>445</Paragraphs>
  <Slides>73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Source Code Pro</vt:lpstr>
      <vt:lpstr>Office Theme</vt:lpstr>
      <vt:lpstr>Fireside Chat with AEA Data Editor Demystifying Reproducibility</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PowerPoint Presentation</vt:lpstr>
      <vt:lpstr>PowerPoint Presentation</vt:lpstr>
      <vt:lpstr>What is the reproducibility check?</vt:lpstr>
      <vt:lpstr>What is the reproducibility check?</vt:lpstr>
      <vt:lpstr>PowerPoint Presentation</vt:lpstr>
      <vt:lpstr>Basic project setup</vt:lpstr>
      <vt:lpstr>Computational empathy</vt:lpstr>
      <vt:lpstr>Computational empathy</vt:lpstr>
      <vt:lpstr>Details</vt:lpstr>
      <vt:lpstr>PowerPoint Presentation</vt:lpstr>
      <vt:lpstr>Current efforts at the AEA</vt:lpstr>
      <vt:lpstr>AEA Data &amp; Code Availability Policy (2019)</vt:lpstr>
      <vt:lpstr>Example: FSRDC</vt:lpstr>
      <vt:lpstr>Example: Danish administrative data</vt:lpstr>
      <vt:lpstr>PowerPoint Presentation</vt:lpstr>
      <vt:lpstr>Example 4: German Restricted-access</vt:lpstr>
      <vt:lpstr>Example 4: German Restricted-access</vt:lpstr>
      <vt:lpstr>Example 4: German Restricted-access</vt:lpstr>
      <vt:lpstr>PowerPoint Presentation</vt:lpstr>
      <vt:lpstr>Starts with Data Citations</vt:lpstr>
      <vt:lpstr>Starts with Data Citations</vt:lpstr>
      <vt:lpstr>Data citations are hard</vt:lpstr>
      <vt:lpstr>Data citations are perceived as hard</vt:lpstr>
      <vt:lpstr>Data citations</vt:lpstr>
      <vt:lpstr>Citing restricted-access data</vt:lpstr>
      <vt:lpstr>Element of a (data) citation</vt:lpstr>
      <vt:lpstr>Element of a (data) citation</vt:lpstr>
      <vt:lpstr>Element of a (data) citation</vt:lpstr>
      <vt:lpstr>PowerPoint Presentation</vt:lpstr>
      <vt:lpstr>How do you document data provenance when you cannot provide the data?</vt:lpstr>
      <vt:lpstr>How did you get the data in first place?</vt:lpstr>
      <vt:lpstr>You must have described the data</vt:lpstr>
      <vt:lpstr>How do you document data provenance?</vt:lpstr>
      <vt:lpstr>And we check them!</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PowerPoint Presentation</vt:lpstr>
      <vt:lpstr>Follow the steps</vt:lpstr>
      <vt:lpstr>How to test the replication package</vt:lpstr>
      <vt:lpstr>How to prepare the replication package</vt:lpstr>
      <vt:lpstr>Then follow the steps to upload</vt:lpstr>
      <vt:lpstr>PowerPoint Presentation</vt:lpstr>
      <vt:lpstr>Goal: Transportability</vt:lpstr>
      <vt:lpstr>Social science “guild”</vt:lpstr>
      <vt:lpstr>PowerPoint Presentation</vt:lpstr>
      <vt:lpstr>Some resources</vt:lpstr>
      <vt:lpstr>PowerPoint Presentation</vt:lpstr>
      <vt:lpstr>Computational empathy</vt:lpstr>
      <vt:lpstr>Culinary empathy</vt:lpstr>
      <vt:lpstr>Culinary empathy</vt:lpstr>
      <vt:lpstr>What is leite moça? (Girl milk?)</vt:lpstr>
      <vt:lpstr>Culinary empathy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109</cp:revision>
  <dcterms:created xsi:type="dcterms:W3CDTF">2020-03-31T02:20:35Z</dcterms:created>
  <dcterms:modified xsi:type="dcterms:W3CDTF">2021-01-19T14:02:26Z</dcterms:modified>
</cp:coreProperties>
</file>